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1"/>
  </p:notesMasterIdLst>
  <p:sldIdLst>
    <p:sldId id="256" r:id="rId2"/>
    <p:sldId id="299" r:id="rId3"/>
    <p:sldId id="297" r:id="rId4"/>
    <p:sldId id="296" r:id="rId5"/>
    <p:sldId id="298" r:id="rId6"/>
    <p:sldId id="315" r:id="rId7"/>
    <p:sldId id="317" r:id="rId8"/>
    <p:sldId id="318" r:id="rId9"/>
    <p:sldId id="295" r:id="rId10"/>
    <p:sldId id="259" r:id="rId11"/>
    <p:sldId id="265" r:id="rId12"/>
    <p:sldId id="312" r:id="rId13"/>
    <p:sldId id="338" r:id="rId14"/>
    <p:sldId id="339" r:id="rId15"/>
    <p:sldId id="337" r:id="rId16"/>
    <p:sldId id="340" r:id="rId17"/>
    <p:sldId id="319" r:id="rId18"/>
    <p:sldId id="321" r:id="rId19"/>
    <p:sldId id="320" r:id="rId20"/>
    <p:sldId id="325" r:id="rId21"/>
    <p:sldId id="322" r:id="rId22"/>
    <p:sldId id="302" r:id="rId23"/>
    <p:sldId id="323" r:id="rId24"/>
    <p:sldId id="324" r:id="rId25"/>
    <p:sldId id="326" r:id="rId26"/>
    <p:sldId id="327" r:id="rId27"/>
    <p:sldId id="261" r:id="rId28"/>
    <p:sldId id="328" r:id="rId29"/>
    <p:sldId id="331" r:id="rId30"/>
    <p:sldId id="332" r:id="rId31"/>
    <p:sldId id="330" r:id="rId32"/>
    <p:sldId id="341" r:id="rId33"/>
    <p:sldId id="266" r:id="rId34"/>
    <p:sldId id="303" r:id="rId35"/>
    <p:sldId id="333" r:id="rId36"/>
    <p:sldId id="334" r:id="rId37"/>
    <p:sldId id="335" r:id="rId38"/>
    <p:sldId id="276" r:id="rId39"/>
    <p:sldId id="336" r:id="rId40"/>
  </p:sldIdLst>
  <p:sldSz cx="9144000" cy="5143500" type="screen16x9"/>
  <p:notesSz cx="6858000" cy="9144000"/>
  <p:embeddedFontLst>
    <p:embeddedFont>
      <p:font typeface="Assistant Light" pitchFamily="2" charset="-79"/>
      <p:regular r:id="rId42"/>
      <p:bold r:id="rId43"/>
    </p:embeddedFont>
    <p:embeddedFont>
      <p:font typeface="Cambria Math" panose="02040503050406030204" pitchFamily="18" charset="0"/>
      <p:regular r:id="rId44"/>
    </p:embeddedFont>
    <p:embeddedFont>
      <p:font typeface="Nunito Sans" pitchFamily="2" charset="0"/>
      <p:regular r:id="rId45"/>
      <p:bold r:id="rId46"/>
      <p:italic r:id="rId47"/>
      <p:boldItalic r:id="rId48"/>
    </p:embeddedFont>
    <p:embeddedFont>
      <p:font typeface="Nunito Sans ExtraBold" pitchFamily="2" charset="0"/>
      <p:bold r:id="rId49"/>
      <p:boldItalic r:id="rId50"/>
    </p:embeddedFont>
    <p:embeddedFont>
      <p:font typeface="Pontano Sans" panose="020B0604020202020204" charset="0"/>
      <p:regular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Slab Light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FFFFF"/>
    <a:srgbClr val="137F85"/>
    <a:srgbClr val="4DE17E"/>
    <a:srgbClr val="B0575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9" autoAdjust="0"/>
    <p:restoredTop sz="87379" autoAdjust="0"/>
  </p:normalViewPr>
  <p:slideViewPr>
    <p:cSldViewPr snapToGrid="0">
      <p:cViewPr varScale="1">
        <p:scale>
          <a:sx n="110" d="100"/>
          <a:sy n="110" d="100"/>
        </p:scale>
        <p:origin x="662" y="82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mu-my.sharepoint.com/personal/jieyong_er_2010_business_smu_edu_sg/Documents/Programming/00%20github/ViShield_Computer_Vision/mAP%20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11 Points Interpolated Precision</a:t>
            </a:r>
            <a:r>
              <a:rPr lang="en-US" sz="1200" b="1" baseline="0" dirty="0"/>
              <a:t>-Recall Curve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Sheet1!$A$1:$B$1</c:f>
              <c:strCache>
                <c:ptCount val="1"/>
                <c:pt idx="0">
                  <c:v>Precision_interp Recall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0.56999999999999995</c:v>
                </c:pt>
                <c:pt idx="7">
                  <c:v>0.56999999999999995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xVal>
          <c:yVal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0.67</c:v>
                </c:pt>
                <c:pt idx="8">
                  <c:v>0.67</c:v>
                </c:pt>
                <c:pt idx="9">
                  <c:v>0.67</c:v>
                </c:pt>
                <c:pt idx="10">
                  <c:v>0.67</c:v>
                </c:pt>
                <c:pt idx="11">
                  <c:v>0.67</c:v>
                </c:pt>
                <c:pt idx="12">
                  <c:v>0.67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F7-4295-A013-BD91F5B80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1438024"/>
        <c:axId val="681435400"/>
      </c:scatterChart>
      <c:valAx>
        <c:axId val="6814380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1435400"/>
        <c:crosses val="autoZero"/>
        <c:crossBetween val="midCat"/>
        <c:majorUnit val="0.1"/>
      </c:valAx>
      <c:valAx>
        <c:axId val="681435400"/>
        <c:scaling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1438024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mAP (B)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0.44359999999999999</c:v>
                </c:pt>
                <c:pt idx="1">
                  <c:v>0.43890000000000001</c:v>
                </c:pt>
                <c:pt idx="2">
                  <c:v>0.45350000000000001</c:v>
                </c:pt>
                <c:pt idx="3">
                  <c:v>0.53720000000000001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87-45BA-B7D7-4614C0C2E9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mAP (M)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0.41270000000000001</c:v>
                </c:pt>
                <c:pt idx="1">
                  <c:v>0.45040000000000002</c:v>
                </c:pt>
                <c:pt idx="2">
                  <c:v>0.4602</c:v>
                </c:pt>
                <c:pt idx="3">
                  <c:v>0.53959999999999997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287-45BA-B7D7-4614C0C2E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9972744"/>
        <c:axId val="1009973072"/>
      </c:scatterChart>
      <c:valAx>
        <c:axId val="1009972744"/>
        <c:scaling>
          <c:orientation val="minMax"/>
          <c:max val="4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Training</a:t>
                </a:r>
                <a:r>
                  <a:rPr lang="en-SG" baseline="0" dirty="0"/>
                  <a:t> Rounds</a:t>
                </a:r>
                <a:endParaRPr lang="en-SG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973072"/>
        <c:crosses val="autoZero"/>
        <c:crossBetween val="midCat"/>
        <c:majorUnit val="1"/>
      </c:valAx>
      <c:valAx>
        <c:axId val="1009973072"/>
        <c:scaling>
          <c:orientation val="minMax"/>
          <c:max val="0.65000000000000013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 err="1"/>
                  <a:t>mAP</a:t>
                </a:r>
                <a:r>
                  <a:rPr lang="en-SG" dirty="0"/>
                  <a:t> @ IoU:0.5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9727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201718798212637"/>
          <c:y val="0.71885835060022341"/>
          <c:w val="0.10217729677839617"/>
          <c:h val="0.226743679072529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Box Precision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0.71679999999999999</c:v>
                </c:pt>
                <c:pt idx="1">
                  <c:v>0.78910000000000002</c:v>
                </c:pt>
                <c:pt idx="2">
                  <c:v>0.72550000000000003</c:v>
                </c:pt>
                <c:pt idx="3">
                  <c:v>0.83120000000000005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87-45BA-B7D7-4614C0C2E9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Mask Precision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0.72889999999999999</c:v>
                </c:pt>
                <c:pt idx="1">
                  <c:v>0.83340000000000003</c:v>
                </c:pt>
                <c:pt idx="2">
                  <c:v>0.75580000000000003</c:v>
                </c:pt>
                <c:pt idx="3">
                  <c:v>0.8639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287-45BA-B7D7-4614C0C2E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9972744"/>
        <c:axId val="1009973072"/>
      </c:scatterChart>
      <c:valAx>
        <c:axId val="1009972744"/>
        <c:scaling>
          <c:orientation val="minMax"/>
          <c:max val="4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Training</a:t>
                </a:r>
                <a:r>
                  <a:rPr lang="en-SG" baseline="0" dirty="0"/>
                  <a:t> Rounds</a:t>
                </a:r>
                <a:endParaRPr lang="en-SG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973072"/>
        <c:crosses val="autoZero"/>
        <c:crossBetween val="midCat"/>
        <c:majorUnit val="1"/>
      </c:valAx>
      <c:valAx>
        <c:axId val="1009973072"/>
        <c:scaling>
          <c:orientation val="minMax"/>
          <c:min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9727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12189296366982"/>
          <c:y val="0.72940534076328656"/>
          <c:w val="0.15297555512382432"/>
          <c:h val="0.216196688909466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spcasgadop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angerousminds.net/comments/apparently_trypophobia_a_fear_of_tiny_clusters_of_holes_isnt_a_phobia_but_a" TargetMode="External"/><Relationship Id="rId4" Type="http://schemas.openxmlformats.org/officeDocument/2006/relationships/hyperlink" Target="https://www.straitstimes.com/singapore/environment/python-removed-from-traffic-junction-near-waterway-point-in-punggol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Hello everyone! It's the last presentation of the day. My name is Jie Yong and I hope I can keep you entertained. I'll like to start off with an obvious question: Who does not use the internet? Nobody right? Then my project would be very applicable to you.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Introducing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ViShield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! Where we incorporates machine learning into our products.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Before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show you the products,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would just like to share that our products are focused on computer vision. In particular image classification and instance segmentation. </a:t>
            </a:r>
          </a:p>
          <a:p>
            <a:pPr marL="158750" indent="0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Object of interest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80418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559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dirty="0" err="1">
                <a:latin typeface="Assistant Light"/>
                <a:ea typeface="Assistant Light"/>
                <a:cs typeface="Assistant Light"/>
                <a:sym typeface="Assistant Light"/>
              </a:rPr>
              <a:t>Dogs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</a:rPr>
              <a:t>: 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  <a:hlinkClick r:id="rId3"/>
              </a:rPr>
              <a:t>https://www.instagram.com/spcasgadopt/</a:t>
            </a:r>
            <a:endParaRPr lang="fr-FR" sz="1100" dirty="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</a:rPr>
              <a:t>Snake: 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  <a:hlinkClick r:id="rId4"/>
              </a:rPr>
              <a:t>https://www.straitstimes.com/singapore/environment/python-removed-from-traffic-junction-near-waterway-point-in-punggol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dirty="0" err="1">
                <a:latin typeface="Assistant Light"/>
                <a:ea typeface="Assistant Light"/>
                <a:cs typeface="Assistant Light"/>
                <a:sym typeface="Assistant Light"/>
              </a:rPr>
              <a:t>Trypophobia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</a:rPr>
              <a:t>: 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  <a:hlinkClick r:id="rId5"/>
              </a:rPr>
              <a:t>https://dangerousminds.net/comments/apparently_trypophobia_a_fear_of_tiny_clusters_of_holes_isnt_a_phobia_but_a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832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927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498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Relies on the backbone of </a:t>
            </a:r>
            <a:r>
              <a:rPr lang="en-US" dirty="0" err="1"/>
              <a:t>opencv</a:t>
            </a:r>
            <a:endParaRPr lang="en-US" dirty="0"/>
          </a:p>
          <a:p>
            <a:r>
              <a:rPr lang="en-US" dirty="0"/>
              <a:t>Best balance between speed and accuracy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7377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Before we move on to training, we have to annotate our images and we use </a:t>
            </a:r>
            <a:r>
              <a:rPr lang="en-US" dirty="0" err="1"/>
              <a:t>roboflow</a:t>
            </a:r>
            <a:r>
              <a:rPr lang="en-US" dirty="0"/>
              <a:t>, a web app to do that.</a:t>
            </a:r>
          </a:p>
          <a:p>
            <a:pPr marL="158750" indent="0">
              <a:buNone/>
            </a:pPr>
            <a:r>
              <a:rPr lang="en-US" dirty="0"/>
              <a:t>Annotation is slightly more complicated.</a:t>
            </a:r>
          </a:p>
          <a:p>
            <a:pPr marL="158750" indent="0">
              <a:buNone/>
            </a:pPr>
            <a:r>
              <a:rPr lang="en-US" dirty="0"/>
              <a:t>As you can see on the image, you have to identify pixel by pixel where the snakes are on your image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66718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internet is basically the foundation of our life and work.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use it properly, you can find 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884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https://towardsdatascience.com/breaking-down-mean-average-precision-map-ae462f623a52</a:t>
            </a:r>
          </a:p>
        </p:txBody>
      </p:sp>
    </p:spTree>
    <p:extLst>
      <p:ext uri="{BB962C8B-B14F-4D97-AF65-F5344CB8AC3E}">
        <p14:creationId xmlns:p14="http://schemas.microsoft.com/office/powerpoint/2010/main" val="2504611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https://towardsdatascience.com/breaking-down-mean-average-precision-map-ae462f623a52.</a:t>
            </a:r>
          </a:p>
          <a:p>
            <a:r>
              <a:rPr lang="en-SG" dirty="0"/>
              <a:t>https://towardsdatascience.com/map-mean-average-precision-might-confuse-you-5956f1bfa9e2</a:t>
            </a:r>
          </a:p>
        </p:txBody>
      </p:sp>
    </p:spTree>
    <p:extLst>
      <p:ext uri="{BB962C8B-B14F-4D97-AF65-F5344CB8AC3E}">
        <p14:creationId xmlns:p14="http://schemas.microsoft.com/office/powerpoint/2010/main" val="2995532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Pic: https://cdn.britannica.com/34/181134-050-3080D1C4/Eastern-brown-snake.jpg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Pic: https://www.bleepstatic.com/content/hl-images/2021/10/29/green_snake.jpg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Gif: https://media2.giphy.com/media/2wV2Jc6QFkAhm3cfej/giphy.gif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846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519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https://github.com/StevenBlack/hosts/blob/master/alternates/porn/readme.md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https://github.com/PeterDaveHello/threat-hostlist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7920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01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e4b937d3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e4b937d3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it is also filled with a lot of images and videos that people don’t like.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81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240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There’s also short term and long term effect.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As a matter of fact from observing my wife, there would be a loss of appetite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https://www.nhs.uk/mental-health/conditions/phobias/symptoms/#:~:text=Phobias%20can%20limit%20your%20daily,causes%20them%20fear%20and%20anxiety.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82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current solutions out there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6647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ef6e01a56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ef6e01a56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there’s the problem of everyday sites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542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But you are still potentially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exposed to unwanted images such as snakes, girls without pants and holes even for such websites!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6451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820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ngerousminds.net/comments/apparently_trypophobia_a_fear_of_tiny_clusters_of_holes_isnt_a_phobia_but_a" TargetMode="External"/><Relationship Id="rId5" Type="http://schemas.openxmlformats.org/officeDocument/2006/relationships/hyperlink" Target="https://www.straitstimes.com/singapore/environment/python-removed-from-traffic-junction-near-waterway-point-in-punggol" TargetMode="External"/><Relationship Id="rId4" Type="http://schemas.openxmlformats.org/officeDocument/2006/relationships/hyperlink" Target="https://www.instagram.com/spcasgadop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3g96L3J" TargetMode="Externa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3.png"/><Relationship Id="rId7" Type="http://schemas.openxmlformats.org/officeDocument/2006/relationships/image" Target="../media/image6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W4wbbO71iI&amp;t=3s&amp;ab_channel=BraveWilderness" TargetMode="External"/><Relationship Id="rId3" Type="http://schemas.microsoft.com/office/2007/relationships/media" Target="../media/media2.mp4"/><Relationship Id="rId7" Type="http://schemas.openxmlformats.org/officeDocument/2006/relationships/image" Target="../media/image6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nBlack/hosts/blob/master/alternates/porn/readme.m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and white tunnel with red carpet">
            <a:extLst>
              <a:ext uri="{FF2B5EF4-FFF2-40B4-BE49-F238E27FC236}">
                <a16:creationId xmlns:a16="http://schemas.microsoft.com/office/drawing/2014/main" id="{6512D728-410B-917A-B7A2-63BB6FCA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120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F7431936-2F96-1B67-BB65-3E9734DD12E2}"/>
              </a:ext>
            </a:extLst>
          </p:cNvPr>
          <p:cNvSpPr/>
          <p:nvPr/>
        </p:nvSpPr>
        <p:spPr>
          <a:xfrm rot="16200000">
            <a:off x="4545691" y="512196"/>
            <a:ext cx="5139192" cy="4114800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919500" y="3235892"/>
            <a:ext cx="2915402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Protects you from unwanted images/videos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Er Jie Yong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6467301" y="2738934"/>
            <a:ext cx="1819800" cy="623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ViShield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6B855-F59D-2EC4-4955-966DA2501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16" y="1514583"/>
            <a:ext cx="1025921" cy="10571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Incorporated</a:t>
            </a:r>
            <a:endParaRPr dirty="0"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ViShield</a:t>
            </a:r>
            <a:endParaRPr dirty="0"/>
          </a:p>
        </p:txBody>
      </p:sp>
      <p:sp>
        <p:nvSpPr>
          <p:cNvPr id="158" name="Google Shape;158;p25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6B855-F59D-2EC4-4955-966DA2501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50" y="696268"/>
            <a:ext cx="1025921" cy="10571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5965B2-EC80-CC7A-A8F9-96A388665002}"/>
              </a:ext>
            </a:extLst>
          </p:cNvPr>
          <p:cNvSpPr/>
          <p:nvPr/>
        </p:nvSpPr>
        <p:spPr>
          <a:xfrm>
            <a:off x="0" y="4757057"/>
            <a:ext cx="3363686" cy="386443"/>
          </a:xfrm>
          <a:custGeom>
            <a:avLst/>
            <a:gdLst>
              <a:gd name="connsiteX0" fmla="*/ 0 w 3363686"/>
              <a:gd name="connsiteY0" fmla="*/ 0 h 386443"/>
              <a:gd name="connsiteX1" fmla="*/ 3363686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  <a:gd name="connsiteX0" fmla="*/ 0 w 3363686"/>
              <a:gd name="connsiteY0" fmla="*/ 0 h 386443"/>
              <a:gd name="connsiteX1" fmla="*/ 3316061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3686" h="386443">
                <a:moveTo>
                  <a:pt x="0" y="0"/>
                </a:moveTo>
                <a:lnTo>
                  <a:pt x="3316061" y="0"/>
                </a:lnTo>
                <a:lnTo>
                  <a:pt x="3363686" y="386443"/>
                </a:lnTo>
                <a:lnTo>
                  <a:pt x="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Chrome Extension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525BEA-3D27-011F-A827-007E749C6412}"/>
              </a:ext>
            </a:extLst>
          </p:cNvPr>
          <p:cNvSpPr/>
          <p:nvPr/>
        </p:nvSpPr>
        <p:spPr>
          <a:xfrm>
            <a:off x="3306535" y="4757057"/>
            <a:ext cx="5837465" cy="386443"/>
          </a:xfrm>
          <a:custGeom>
            <a:avLst/>
            <a:gdLst>
              <a:gd name="connsiteX0" fmla="*/ 0 w 6335672"/>
              <a:gd name="connsiteY0" fmla="*/ 0 h 386443"/>
              <a:gd name="connsiteX1" fmla="*/ 6335672 w 6335672"/>
              <a:gd name="connsiteY1" fmla="*/ 0 h 386443"/>
              <a:gd name="connsiteX2" fmla="*/ 6335672 w 6335672"/>
              <a:gd name="connsiteY2" fmla="*/ 386443 h 386443"/>
              <a:gd name="connsiteX3" fmla="*/ 0 w 6335672"/>
              <a:gd name="connsiteY3" fmla="*/ 386443 h 386443"/>
              <a:gd name="connsiteX4" fmla="*/ 0 w 6335672"/>
              <a:gd name="connsiteY4" fmla="*/ 0 h 386443"/>
              <a:gd name="connsiteX0" fmla="*/ 0 w 6430922"/>
              <a:gd name="connsiteY0" fmla="*/ 0 h 386443"/>
              <a:gd name="connsiteX1" fmla="*/ 6430922 w 6430922"/>
              <a:gd name="connsiteY1" fmla="*/ 0 h 386443"/>
              <a:gd name="connsiteX2" fmla="*/ 6430922 w 6430922"/>
              <a:gd name="connsiteY2" fmla="*/ 386443 h 386443"/>
              <a:gd name="connsiteX3" fmla="*/ 95250 w 6430922"/>
              <a:gd name="connsiteY3" fmla="*/ 386443 h 386443"/>
              <a:gd name="connsiteX4" fmla="*/ 0 w 6430922"/>
              <a:gd name="connsiteY4" fmla="*/ 0 h 386443"/>
              <a:gd name="connsiteX0" fmla="*/ 0 w 6392822"/>
              <a:gd name="connsiteY0" fmla="*/ 0 h 386443"/>
              <a:gd name="connsiteX1" fmla="*/ 6392822 w 6392822"/>
              <a:gd name="connsiteY1" fmla="*/ 0 h 386443"/>
              <a:gd name="connsiteX2" fmla="*/ 6392822 w 6392822"/>
              <a:gd name="connsiteY2" fmla="*/ 386443 h 386443"/>
              <a:gd name="connsiteX3" fmla="*/ 57150 w 6392822"/>
              <a:gd name="connsiteY3" fmla="*/ 386443 h 386443"/>
              <a:gd name="connsiteX4" fmla="*/ 0 w 6392822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2822" h="386443">
                <a:moveTo>
                  <a:pt x="0" y="0"/>
                </a:moveTo>
                <a:lnTo>
                  <a:pt x="6392822" y="0"/>
                </a:lnTo>
                <a:lnTo>
                  <a:pt x="6392822" y="386443"/>
                </a:lnTo>
                <a:lnTo>
                  <a:pt x="5715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>
                <a:solidFill>
                  <a:schemeClr val="tx1"/>
                </a:solidFill>
              </a:rPr>
              <a:t>Streamlit</a:t>
            </a:r>
            <a:r>
              <a:rPr lang="en-SG" dirty="0">
                <a:solidFill>
                  <a:schemeClr val="tx1"/>
                </a:solidFill>
              </a:rPr>
              <a:t> Web App</a:t>
            </a:r>
          </a:p>
        </p:txBody>
      </p:sp>
      <p:grpSp>
        <p:nvGrpSpPr>
          <p:cNvPr id="12" name="Google Shape;3685;p49">
            <a:extLst>
              <a:ext uri="{FF2B5EF4-FFF2-40B4-BE49-F238E27FC236}">
                <a16:creationId xmlns:a16="http://schemas.microsoft.com/office/drawing/2014/main" id="{7601C7DA-3887-5DA9-50F7-AED9EF60177D}"/>
              </a:ext>
            </a:extLst>
          </p:cNvPr>
          <p:cNvGrpSpPr/>
          <p:nvPr/>
        </p:nvGrpSpPr>
        <p:grpSpPr>
          <a:xfrm>
            <a:off x="7914967" y="1871218"/>
            <a:ext cx="230698" cy="202760"/>
            <a:chOff x="4467200" y="877100"/>
            <a:chExt cx="481825" cy="423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Google Shape;3686;p49">
              <a:extLst>
                <a:ext uri="{FF2B5EF4-FFF2-40B4-BE49-F238E27FC236}">
                  <a16:creationId xmlns:a16="http://schemas.microsoft.com/office/drawing/2014/main" id="{70AC0802-5EC5-1D27-9A93-05A1F144DBDC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3687;p49">
              <a:extLst>
                <a:ext uri="{FF2B5EF4-FFF2-40B4-BE49-F238E27FC236}">
                  <a16:creationId xmlns:a16="http://schemas.microsoft.com/office/drawing/2014/main" id="{2F8C04DC-8302-757B-775E-32A1234C75CC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88;p49">
              <a:extLst>
                <a:ext uri="{FF2B5EF4-FFF2-40B4-BE49-F238E27FC236}">
                  <a16:creationId xmlns:a16="http://schemas.microsoft.com/office/drawing/2014/main" id="{B427F520-792D-51A9-3780-0F33DA053BF4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89;p49">
              <a:extLst>
                <a:ext uri="{FF2B5EF4-FFF2-40B4-BE49-F238E27FC236}">
                  <a16:creationId xmlns:a16="http://schemas.microsoft.com/office/drawing/2014/main" id="{38FA89C0-B2F5-4F3D-5C3B-ECFC2BDA4097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" name="Google Shape;3620;p49">
            <a:extLst>
              <a:ext uri="{FF2B5EF4-FFF2-40B4-BE49-F238E27FC236}">
                <a16:creationId xmlns:a16="http://schemas.microsoft.com/office/drawing/2014/main" id="{A349703A-92C2-8528-1E34-BBC5F1AFA77E}"/>
              </a:ext>
            </a:extLst>
          </p:cNvPr>
          <p:cNvGrpSpPr/>
          <p:nvPr/>
        </p:nvGrpSpPr>
        <p:grpSpPr>
          <a:xfrm>
            <a:off x="4461794" y="1862932"/>
            <a:ext cx="230686" cy="202772"/>
            <a:chOff x="898875" y="244725"/>
            <a:chExt cx="481800" cy="423500"/>
          </a:xfrm>
          <a:solidFill>
            <a:srgbClr val="FFFFFF"/>
          </a:solidFill>
        </p:grpSpPr>
        <p:sp>
          <p:nvSpPr>
            <p:cNvPr id="6" name="Google Shape;3621;p49">
              <a:extLst>
                <a:ext uri="{FF2B5EF4-FFF2-40B4-BE49-F238E27FC236}">
                  <a16:creationId xmlns:a16="http://schemas.microsoft.com/office/drawing/2014/main" id="{D8325F12-DB24-602A-2275-0C14528A5070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3622;p49">
              <a:extLst>
                <a:ext uri="{FF2B5EF4-FFF2-40B4-BE49-F238E27FC236}">
                  <a16:creationId xmlns:a16="http://schemas.microsoft.com/office/drawing/2014/main" id="{212F8358-939F-AAF7-487A-E6D1674767E6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3623;p49">
              <a:extLst>
                <a:ext uri="{FF2B5EF4-FFF2-40B4-BE49-F238E27FC236}">
                  <a16:creationId xmlns:a16="http://schemas.microsoft.com/office/drawing/2014/main" id="{62333D56-9D8F-3894-2E2C-2099E34074FC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3624;p49">
              <a:extLst>
                <a:ext uri="{FF2B5EF4-FFF2-40B4-BE49-F238E27FC236}">
                  <a16:creationId xmlns:a16="http://schemas.microsoft.com/office/drawing/2014/main" id="{73F1BA21-40D7-897E-9AEC-7B59E3C8DE46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3625;p49">
              <a:extLst>
                <a:ext uri="{FF2B5EF4-FFF2-40B4-BE49-F238E27FC236}">
                  <a16:creationId xmlns:a16="http://schemas.microsoft.com/office/drawing/2014/main" id="{A86A5628-B53F-A489-C536-475B89B92505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3626;p49">
              <a:extLst>
                <a:ext uri="{FF2B5EF4-FFF2-40B4-BE49-F238E27FC236}">
                  <a16:creationId xmlns:a16="http://schemas.microsoft.com/office/drawing/2014/main" id="{A076F4B4-D0D7-0A97-4196-506F8D2DC7E4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2" name="Google Shape;242;p31"/>
          <p:cNvSpPr/>
          <p:nvPr/>
        </p:nvSpPr>
        <p:spPr>
          <a:xfrm>
            <a:off x="838200" y="170423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4273350" y="1704237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7718775" y="170416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000004" y="1826192"/>
            <a:ext cx="273486" cy="273486"/>
            <a:chOff x="1190625" y="238125"/>
            <a:chExt cx="5219200" cy="5219200"/>
          </a:xfrm>
        </p:grpSpPr>
        <p:sp>
          <p:nvSpPr>
            <p:cNvPr id="246" name="Google Shape;246;p31"/>
            <p:cNvSpPr/>
            <p:nvPr/>
          </p:nvSpPr>
          <p:spPr>
            <a:xfrm>
              <a:off x="1190625" y="2400000"/>
              <a:ext cx="2126000" cy="3057325"/>
            </a:xfrm>
            <a:custGeom>
              <a:avLst/>
              <a:gdLst/>
              <a:ahLst/>
              <a:cxnLst/>
              <a:rect l="l" t="t" r="r" b="b"/>
              <a:pathLst>
                <a:path w="85040" h="122293" extrusionOk="0">
                  <a:moveTo>
                    <a:pt x="42536" y="6035"/>
                  </a:moveTo>
                  <a:cubicBezTo>
                    <a:pt x="54410" y="6035"/>
                    <a:pt x="64098" y="15495"/>
                    <a:pt x="64522" y="27238"/>
                  </a:cubicBezTo>
                  <a:cubicBezTo>
                    <a:pt x="51213" y="26716"/>
                    <a:pt x="42895" y="22541"/>
                    <a:pt x="39046" y="20029"/>
                  </a:cubicBezTo>
                  <a:cubicBezTo>
                    <a:pt x="40351" y="18333"/>
                    <a:pt x="40938" y="17158"/>
                    <a:pt x="41036" y="16995"/>
                  </a:cubicBezTo>
                  <a:lnTo>
                    <a:pt x="35621" y="14353"/>
                  </a:lnTo>
                  <a:cubicBezTo>
                    <a:pt x="35458" y="14679"/>
                    <a:pt x="31804" y="21692"/>
                    <a:pt x="20616" y="26096"/>
                  </a:cubicBezTo>
                  <a:cubicBezTo>
                    <a:pt x="21594" y="14875"/>
                    <a:pt x="31054" y="6035"/>
                    <a:pt x="42536" y="6035"/>
                  </a:cubicBezTo>
                  <a:close/>
                  <a:moveTo>
                    <a:pt x="34838" y="24465"/>
                  </a:moveTo>
                  <a:cubicBezTo>
                    <a:pt x="39013" y="27401"/>
                    <a:pt x="48441" y="32555"/>
                    <a:pt x="63902" y="33240"/>
                  </a:cubicBezTo>
                  <a:cubicBezTo>
                    <a:pt x="61554" y="42863"/>
                    <a:pt x="52877" y="50039"/>
                    <a:pt x="42536" y="50039"/>
                  </a:cubicBezTo>
                  <a:cubicBezTo>
                    <a:pt x="31870" y="50039"/>
                    <a:pt x="22964" y="42439"/>
                    <a:pt x="20942" y="32392"/>
                  </a:cubicBezTo>
                  <a:cubicBezTo>
                    <a:pt x="27238" y="30206"/>
                    <a:pt x="31739" y="27238"/>
                    <a:pt x="34838" y="24465"/>
                  </a:cubicBezTo>
                  <a:close/>
                  <a:moveTo>
                    <a:pt x="42536" y="56074"/>
                  </a:moveTo>
                  <a:cubicBezTo>
                    <a:pt x="45733" y="56074"/>
                    <a:pt x="48832" y="56465"/>
                    <a:pt x="51768" y="57248"/>
                  </a:cubicBezTo>
                  <a:lnTo>
                    <a:pt x="42536" y="67882"/>
                  </a:lnTo>
                  <a:lnTo>
                    <a:pt x="33272" y="57248"/>
                  </a:lnTo>
                  <a:cubicBezTo>
                    <a:pt x="36241" y="56465"/>
                    <a:pt x="39340" y="56074"/>
                    <a:pt x="42536" y="56074"/>
                  </a:cubicBezTo>
                  <a:close/>
                  <a:moveTo>
                    <a:pt x="57868" y="59434"/>
                  </a:moveTo>
                  <a:cubicBezTo>
                    <a:pt x="70361" y="65240"/>
                    <a:pt x="79038" y="77929"/>
                    <a:pt x="79038" y="92575"/>
                  </a:cubicBezTo>
                  <a:lnTo>
                    <a:pt x="79038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521" y="93815"/>
                  </a:lnTo>
                  <a:lnTo>
                    <a:pt x="61521" y="116257"/>
                  </a:lnTo>
                  <a:lnTo>
                    <a:pt x="23552" y="116257"/>
                  </a:lnTo>
                  <a:lnTo>
                    <a:pt x="23552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35" y="116257"/>
                  </a:lnTo>
                  <a:lnTo>
                    <a:pt x="6035" y="92575"/>
                  </a:lnTo>
                  <a:cubicBezTo>
                    <a:pt x="6035" y="77929"/>
                    <a:pt x="14712" y="65240"/>
                    <a:pt x="27205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68" y="59434"/>
                  </a:lnTo>
                  <a:close/>
                  <a:moveTo>
                    <a:pt x="42536" y="0"/>
                  </a:moveTo>
                  <a:cubicBezTo>
                    <a:pt x="27074" y="0"/>
                    <a:pt x="14516" y="12592"/>
                    <a:pt x="14516" y="28053"/>
                  </a:cubicBezTo>
                  <a:cubicBezTo>
                    <a:pt x="14516" y="38459"/>
                    <a:pt x="20192" y="47527"/>
                    <a:pt x="28640" y="52355"/>
                  </a:cubicBezTo>
                  <a:cubicBezTo>
                    <a:pt x="12004" y="58129"/>
                    <a:pt x="0" y="73982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3982"/>
                    <a:pt x="73068" y="58129"/>
                    <a:pt x="56400" y="52355"/>
                  </a:cubicBezTo>
                  <a:cubicBezTo>
                    <a:pt x="64848" y="47527"/>
                    <a:pt x="70557" y="38459"/>
                    <a:pt x="70557" y="28053"/>
                  </a:cubicBezTo>
                  <a:cubicBezTo>
                    <a:pt x="70557" y="12592"/>
                    <a:pt x="57966" y="0"/>
                    <a:pt x="42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78175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283800" y="2400000"/>
              <a:ext cx="2126025" cy="3057325"/>
            </a:xfrm>
            <a:custGeom>
              <a:avLst/>
              <a:gdLst/>
              <a:ahLst/>
              <a:cxnLst/>
              <a:rect l="l" t="t" r="r" b="b"/>
              <a:pathLst>
                <a:path w="85041" h="122293" extrusionOk="0">
                  <a:moveTo>
                    <a:pt x="42504" y="6035"/>
                  </a:moveTo>
                  <a:cubicBezTo>
                    <a:pt x="53627" y="6035"/>
                    <a:pt x="62826" y="14320"/>
                    <a:pt x="64294" y="25020"/>
                  </a:cubicBezTo>
                  <a:lnTo>
                    <a:pt x="53692" y="25020"/>
                  </a:lnTo>
                  <a:lnTo>
                    <a:pt x="53692" y="17354"/>
                  </a:lnTo>
                  <a:lnTo>
                    <a:pt x="47690" y="17354"/>
                  </a:lnTo>
                  <a:lnTo>
                    <a:pt x="47690" y="25020"/>
                  </a:lnTo>
                  <a:lnTo>
                    <a:pt x="20714" y="25020"/>
                  </a:lnTo>
                  <a:cubicBezTo>
                    <a:pt x="22182" y="14320"/>
                    <a:pt x="31413" y="6035"/>
                    <a:pt x="42504" y="6035"/>
                  </a:cubicBezTo>
                  <a:close/>
                  <a:moveTo>
                    <a:pt x="16604" y="38720"/>
                  </a:moveTo>
                  <a:cubicBezTo>
                    <a:pt x="18463" y="43189"/>
                    <a:pt x="21431" y="47071"/>
                    <a:pt x="25183" y="50039"/>
                  </a:cubicBezTo>
                  <a:lnTo>
                    <a:pt x="12233" y="50039"/>
                  </a:lnTo>
                  <a:lnTo>
                    <a:pt x="16604" y="38720"/>
                  </a:lnTo>
                  <a:close/>
                  <a:moveTo>
                    <a:pt x="64294" y="31054"/>
                  </a:moveTo>
                  <a:cubicBezTo>
                    <a:pt x="62826" y="41754"/>
                    <a:pt x="53627" y="50039"/>
                    <a:pt x="42504" y="50039"/>
                  </a:cubicBezTo>
                  <a:cubicBezTo>
                    <a:pt x="31413" y="50039"/>
                    <a:pt x="22182" y="41754"/>
                    <a:pt x="20714" y="31054"/>
                  </a:cubicBezTo>
                  <a:close/>
                  <a:moveTo>
                    <a:pt x="68665" y="38100"/>
                  </a:moveTo>
                  <a:lnTo>
                    <a:pt x="73917" y="50039"/>
                  </a:lnTo>
                  <a:lnTo>
                    <a:pt x="59825" y="50039"/>
                  </a:lnTo>
                  <a:cubicBezTo>
                    <a:pt x="63772" y="46940"/>
                    <a:pt x="66838" y="42830"/>
                    <a:pt x="68665" y="38100"/>
                  </a:cubicBezTo>
                  <a:close/>
                  <a:moveTo>
                    <a:pt x="42504" y="56074"/>
                  </a:moveTo>
                  <a:cubicBezTo>
                    <a:pt x="45701" y="56074"/>
                    <a:pt x="48799" y="56465"/>
                    <a:pt x="51768" y="57248"/>
                  </a:cubicBezTo>
                  <a:lnTo>
                    <a:pt x="42504" y="67882"/>
                  </a:lnTo>
                  <a:lnTo>
                    <a:pt x="33272" y="57248"/>
                  </a:lnTo>
                  <a:cubicBezTo>
                    <a:pt x="36208" y="56465"/>
                    <a:pt x="39307" y="56074"/>
                    <a:pt x="42504" y="56074"/>
                  </a:cubicBezTo>
                  <a:close/>
                  <a:moveTo>
                    <a:pt x="57835" y="59434"/>
                  </a:moveTo>
                  <a:cubicBezTo>
                    <a:pt x="70329" y="65240"/>
                    <a:pt x="79005" y="77929"/>
                    <a:pt x="79005" y="92575"/>
                  </a:cubicBezTo>
                  <a:lnTo>
                    <a:pt x="79005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489" y="93815"/>
                  </a:lnTo>
                  <a:lnTo>
                    <a:pt x="61489" y="116257"/>
                  </a:lnTo>
                  <a:lnTo>
                    <a:pt x="23519" y="116257"/>
                  </a:lnTo>
                  <a:lnTo>
                    <a:pt x="23519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02" y="116257"/>
                  </a:lnTo>
                  <a:lnTo>
                    <a:pt x="6002" y="92575"/>
                  </a:lnTo>
                  <a:cubicBezTo>
                    <a:pt x="6002" y="77929"/>
                    <a:pt x="14679" y="65240"/>
                    <a:pt x="27172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35" y="59434"/>
                  </a:lnTo>
                  <a:close/>
                  <a:moveTo>
                    <a:pt x="42504" y="0"/>
                  </a:moveTo>
                  <a:cubicBezTo>
                    <a:pt x="27270" y="0"/>
                    <a:pt x="14842" y="12265"/>
                    <a:pt x="14516" y="27434"/>
                  </a:cubicBezTo>
                  <a:lnTo>
                    <a:pt x="3458" y="56074"/>
                  </a:lnTo>
                  <a:lnTo>
                    <a:pt x="20714" y="56074"/>
                  </a:lnTo>
                  <a:cubicBezTo>
                    <a:pt x="8318" y="63511"/>
                    <a:pt x="0" y="77081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7081"/>
                    <a:pt x="76722" y="63511"/>
                    <a:pt x="64294" y="56074"/>
                  </a:cubicBezTo>
                  <a:lnTo>
                    <a:pt x="83116" y="56074"/>
                  </a:lnTo>
                  <a:lnTo>
                    <a:pt x="70524" y="27368"/>
                  </a:lnTo>
                  <a:cubicBezTo>
                    <a:pt x="70165" y="12233"/>
                    <a:pt x="57737" y="0"/>
                    <a:pt x="4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5271350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2052600" y="238125"/>
              <a:ext cx="3637125" cy="2137425"/>
            </a:xfrm>
            <a:custGeom>
              <a:avLst/>
              <a:gdLst/>
              <a:ahLst/>
              <a:cxnLst/>
              <a:rect l="l" t="t" r="r" b="b"/>
              <a:pathLst>
                <a:path w="145485" h="85497" extrusionOk="0">
                  <a:moveTo>
                    <a:pt x="80604" y="6035"/>
                  </a:moveTo>
                  <a:lnTo>
                    <a:pt x="80604" y="17680"/>
                  </a:lnTo>
                  <a:cubicBezTo>
                    <a:pt x="77766" y="22703"/>
                    <a:pt x="76135" y="28510"/>
                    <a:pt x="76135" y="34675"/>
                  </a:cubicBezTo>
                  <a:cubicBezTo>
                    <a:pt x="76135" y="40840"/>
                    <a:pt x="77766" y="46646"/>
                    <a:pt x="80604" y="51670"/>
                  </a:cubicBezTo>
                  <a:lnTo>
                    <a:pt x="80604" y="63315"/>
                  </a:lnTo>
                  <a:lnTo>
                    <a:pt x="30728" y="63315"/>
                  </a:lnTo>
                  <a:lnTo>
                    <a:pt x="19572" y="69709"/>
                  </a:lnTo>
                  <a:lnTo>
                    <a:pt x="23030" y="63315"/>
                  </a:lnTo>
                  <a:lnTo>
                    <a:pt x="6035" y="63315"/>
                  </a:lnTo>
                  <a:lnTo>
                    <a:pt x="6035" y="6035"/>
                  </a:lnTo>
                  <a:close/>
                  <a:moveTo>
                    <a:pt x="110810" y="6035"/>
                  </a:moveTo>
                  <a:cubicBezTo>
                    <a:pt x="126598" y="6035"/>
                    <a:pt x="139450" y="18887"/>
                    <a:pt x="139450" y="34675"/>
                  </a:cubicBezTo>
                  <a:cubicBezTo>
                    <a:pt x="139450" y="45081"/>
                    <a:pt x="133807" y="54671"/>
                    <a:pt x="124706" y="59727"/>
                  </a:cubicBezTo>
                  <a:lnTo>
                    <a:pt x="122096" y="61195"/>
                  </a:lnTo>
                  <a:lnTo>
                    <a:pt x="126728" y="69709"/>
                  </a:lnTo>
                  <a:lnTo>
                    <a:pt x="115050" y="63022"/>
                  </a:lnTo>
                  <a:lnTo>
                    <a:pt x="114072" y="63119"/>
                  </a:lnTo>
                  <a:cubicBezTo>
                    <a:pt x="112963" y="63250"/>
                    <a:pt x="111854" y="63315"/>
                    <a:pt x="110810" y="63315"/>
                  </a:cubicBezTo>
                  <a:cubicBezTo>
                    <a:pt x="95022" y="63315"/>
                    <a:pt x="82170" y="50463"/>
                    <a:pt x="82170" y="34675"/>
                  </a:cubicBezTo>
                  <a:cubicBezTo>
                    <a:pt x="82170" y="18887"/>
                    <a:pt x="95022" y="6035"/>
                    <a:pt x="110810" y="6035"/>
                  </a:cubicBezTo>
                  <a:close/>
                  <a:moveTo>
                    <a:pt x="0" y="0"/>
                  </a:moveTo>
                  <a:lnTo>
                    <a:pt x="0" y="69350"/>
                  </a:lnTo>
                  <a:lnTo>
                    <a:pt x="12918" y="69350"/>
                  </a:lnTo>
                  <a:lnTo>
                    <a:pt x="4078" y="85497"/>
                  </a:lnTo>
                  <a:lnTo>
                    <a:pt x="4078" y="85497"/>
                  </a:lnTo>
                  <a:lnTo>
                    <a:pt x="32326" y="69350"/>
                  </a:lnTo>
                  <a:lnTo>
                    <a:pt x="86639" y="69350"/>
                  </a:lnTo>
                  <a:lnTo>
                    <a:pt x="86639" y="59499"/>
                  </a:lnTo>
                  <a:cubicBezTo>
                    <a:pt x="92902" y="65566"/>
                    <a:pt x="101415" y="69350"/>
                    <a:pt x="110810" y="69350"/>
                  </a:cubicBezTo>
                  <a:cubicBezTo>
                    <a:pt x="111756" y="69350"/>
                    <a:pt x="112767" y="69285"/>
                    <a:pt x="113746" y="69219"/>
                  </a:cubicBezTo>
                  <a:lnTo>
                    <a:pt x="142190" y="85497"/>
                  </a:lnTo>
                  <a:lnTo>
                    <a:pt x="130153" y="63446"/>
                  </a:lnTo>
                  <a:cubicBezTo>
                    <a:pt x="139678" y="57020"/>
                    <a:pt x="145485" y="46255"/>
                    <a:pt x="145485" y="34675"/>
                  </a:cubicBezTo>
                  <a:cubicBezTo>
                    <a:pt x="145485" y="15560"/>
                    <a:pt x="129925" y="0"/>
                    <a:pt x="110810" y="0"/>
                  </a:cubicBezTo>
                  <a:cubicBezTo>
                    <a:pt x="101415" y="0"/>
                    <a:pt x="92902" y="3784"/>
                    <a:pt x="86639" y="9851"/>
                  </a:cubicBezTo>
                  <a:lnTo>
                    <a:pt x="86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353100" y="103240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764925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5176750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2680525" y="702125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3092350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3504175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680525" y="126645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003" y="6622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3092350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3504175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1"/>
          <p:cNvSpPr txBox="1">
            <a:spLocks noGrp="1"/>
          </p:cNvSpPr>
          <p:nvPr>
            <p:ph type="ctrTitle" idx="2"/>
          </p:nvPr>
        </p:nvSpPr>
        <p:spPr>
          <a:xfrm flipH="1">
            <a:off x="719975" y="2477106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Real-time Image Filter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1"/>
          </p:nvPr>
        </p:nvSpPr>
        <p:spPr>
          <a:xfrm flipH="1">
            <a:off x="72000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(Image Classification)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Hide images and gif that you choose not to see.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Dogs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Cats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Snakes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Trypophobia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4" name="Google Shape;274;p31"/>
          <p:cNvSpPr txBox="1">
            <a:spLocks noGrp="1"/>
          </p:cNvSpPr>
          <p:nvPr>
            <p:ph type="ctrTitle" idx="3"/>
          </p:nvPr>
        </p:nvSpPr>
        <p:spPr>
          <a:xfrm flipH="1">
            <a:off x="3708400" y="2477106"/>
            <a:ext cx="17272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Streamlit </a:t>
            </a:r>
            <a:br>
              <a:rPr lang="en" sz="1400" dirty="0">
                <a:solidFill>
                  <a:schemeClr val="lt1"/>
                </a:solidFill>
              </a:rPr>
            </a:br>
            <a:r>
              <a:rPr lang="en" sz="1400" dirty="0">
                <a:solidFill>
                  <a:schemeClr val="lt1"/>
                </a:solidFill>
              </a:rPr>
              <a:t>Post-Processing Image Filter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4"/>
          </p:nvPr>
        </p:nvSpPr>
        <p:spPr>
          <a:xfrm flipH="1">
            <a:off x="357945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(Instance Segmentation)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Identify images of snakes by pixel and filter them out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ctrTitle" idx="5"/>
          </p:nvPr>
        </p:nvSpPr>
        <p:spPr>
          <a:xfrm flipH="1">
            <a:off x="6908800" y="2477106"/>
            <a:ext cx="164315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Streamlit</a:t>
            </a:r>
            <a:br>
              <a:rPr lang="en-SG" sz="1400" dirty="0"/>
            </a:br>
            <a:r>
              <a:rPr lang="en-SG" sz="1400" dirty="0"/>
              <a:t>Post-Processing</a:t>
            </a:r>
            <a:br>
              <a:rPr lang="en-SG" sz="1400" dirty="0"/>
            </a:br>
            <a:r>
              <a:rPr lang="en-SG" sz="1400" dirty="0"/>
              <a:t>Video Filter</a:t>
            </a:r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6"/>
          </p:nvPr>
        </p:nvSpPr>
        <p:spPr>
          <a:xfrm flipH="1">
            <a:off x="6438900" y="3008281"/>
            <a:ext cx="2106551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(Instance Segmentation)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Identify images of snakes in a video by pixel and filter them out</a:t>
            </a:r>
          </a:p>
        </p:txBody>
      </p:sp>
      <p:sp>
        <p:nvSpPr>
          <p:cNvPr id="241" name="Google Shape;241;p31"/>
          <p:cNvSpPr txBox="1">
            <a:spLocks noGrp="1"/>
          </p:cNvSpPr>
          <p:nvPr>
            <p:ph type="ctrTitle"/>
          </p:nvPr>
        </p:nvSpPr>
        <p:spPr>
          <a:xfrm>
            <a:off x="3080975" y="509699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/>
              <a:t>Our Capabilities</a:t>
            </a:r>
            <a:endParaRPr sz="1800"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ADC7D1-FEBF-9336-D10A-60BABFEA4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68" y="156736"/>
            <a:ext cx="427771" cy="4407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682477-60B9-C1F9-8F34-129F98D05B0C}"/>
              </a:ext>
            </a:extLst>
          </p:cNvPr>
          <p:cNvSpPr/>
          <p:nvPr/>
        </p:nvSpPr>
        <p:spPr>
          <a:xfrm>
            <a:off x="2810556" y="-76200"/>
            <a:ext cx="6886575" cy="5214938"/>
          </a:xfrm>
          <a:custGeom>
            <a:avLst/>
            <a:gdLst>
              <a:gd name="connsiteX0" fmla="*/ 0 w 7010400"/>
              <a:gd name="connsiteY0" fmla="*/ 0 h 5143500"/>
              <a:gd name="connsiteX1" fmla="*/ 7010400 w 7010400"/>
              <a:gd name="connsiteY1" fmla="*/ 0 h 5143500"/>
              <a:gd name="connsiteX2" fmla="*/ 7010400 w 7010400"/>
              <a:gd name="connsiteY2" fmla="*/ 5143500 h 5143500"/>
              <a:gd name="connsiteX3" fmla="*/ 0 w 7010400"/>
              <a:gd name="connsiteY3" fmla="*/ 5143500 h 5143500"/>
              <a:gd name="connsiteX4" fmla="*/ 0 w 7010400"/>
              <a:gd name="connsiteY4" fmla="*/ 0 h 514350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1123950 w 7010400"/>
              <a:gd name="connsiteY3" fmla="*/ 5162550 h 5162550"/>
              <a:gd name="connsiteX4" fmla="*/ 0 w 7010400"/>
              <a:gd name="connsiteY4" fmla="*/ 0 h 516255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685800 w 7010400"/>
              <a:gd name="connsiteY3" fmla="*/ 5162550 h 5162550"/>
              <a:gd name="connsiteX4" fmla="*/ 0 w 7010400"/>
              <a:gd name="connsiteY4" fmla="*/ 0 h 5162550"/>
              <a:gd name="connsiteX0" fmla="*/ 0 w 6324600"/>
              <a:gd name="connsiteY0" fmla="*/ 0 h 5200650"/>
              <a:gd name="connsiteX1" fmla="*/ 6324600 w 6324600"/>
              <a:gd name="connsiteY1" fmla="*/ 38100 h 5200650"/>
              <a:gd name="connsiteX2" fmla="*/ 6324600 w 6324600"/>
              <a:gd name="connsiteY2" fmla="*/ 5181600 h 5200650"/>
              <a:gd name="connsiteX3" fmla="*/ 0 w 6324600"/>
              <a:gd name="connsiteY3" fmla="*/ 5200650 h 5200650"/>
              <a:gd name="connsiteX4" fmla="*/ 0 w 6324600"/>
              <a:gd name="connsiteY4" fmla="*/ 0 h 520065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7150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5245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4938"/>
              <a:gd name="connsiteX1" fmla="*/ 6896100 w 6896100"/>
              <a:gd name="connsiteY1" fmla="*/ 57150 h 5214938"/>
              <a:gd name="connsiteX2" fmla="*/ 6896100 w 6896100"/>
              <a:gd name="connsiteY2" fmla="*/ 5200650 h 5214938"/>
              <a:gd name="connsiteX3" fmla="*/ 547687 w 6896100"/>
              <a:gd name="connsiteY3" fmla="*/ 5214938 h 5214938"/>
              <a:gd name="connsiteX4" fmla="*/ 0 w 6896100"/>
              <a:gd name="connsiteY4" fmla="*/ 0 h 5214938"/>
              <a:gd name="connsiteX0" fmla="*/ 0 w 6877050"/>
              <a:gd name="connsiteY0" fmla="*/ 0 h 5214938"/>
              <a:gd name="connsiteX1" fmla="*/ 6877050 w 6877050"/>
              <a:gd name="connsiteY1" fmla="*/ 57150 h 5214938"/>
              <a:gd name="connsiteX2" fmla="*/ 6877050 w 6877050"/>
              <a:gd name="connsiteY2" fmla="*/ 5200650 h 5214938"/>
              <a:gd name="connsiteX3" fmla="*/ 528637 w 6877050"/>
              <a:gd name="connsiteY3" fmla="*/ 5214938 h 5214938"/>
              <a:gd name="connsiteX4" fmla="*/ 0 w 6877050"/>
              <a:gd name="connsiteY4" fmla="*/ 0 h 5214938"/>
              <a:gd name="connsiteX0" fmla="*/ 0 w 6853237"/>
              <a:gd name="connsiteY0" fmla="*/ 0 h 5214938"/>
              <a:gd name="connsiteX1" fmla="*/ 6853237 w 6853237"/>
              <a:gd name="connsiteY1" fmla="*/ 57150 h 5214938"/>
              <a:gd name="connsiteX2" fmla="*/ 6853237 w 6853237"/>
              <a:gd name="connsiteY2" fmla="*/ 5200650 h 5214938"/>
              <a:gd name="connsiteX3" fmla="*/ 504824 w 6853237"/>
              <a:gd name="connsiteY3" fmla="*/ 5214938 h 5214938"/>
              <a:gd name="connsiteX4" fmla="*/ 0 w 6853237"/>
              <a:gd name="connsiteY4" fmla="*/ 0 h 5214938"/>
              <a:gd name="connsiteX0" fmla="*/ 0 w 6886575"/>
              <a:gd name="connsiteY0" fmla="*/ 0 h 5214938"/>
              <a:gd name="connsiteX1" fmla="*/ 6886575 w 6886575"/>
              <a:gd name="connsiteY1" fmla="*/ 57150 h 5214938"/>
              <a:gd name="connsiteX2" fmla="*/ 6886575 w 6886575"/>
              <a:gd name="connsiteY2" fmla="*/ 5200650 h 5214938"/>
              <a:gd name="connsiteX3" fmla="*/ 538162 w 6886575"/>
              <a:gd name="connsiteY3" fmla="*/ 5214938 h 5214938"/>
              <a:gd name="connsiteX4" fmla="*/ 0 w 6886575"/>
              <a:gd name="connsiteY4" fmla="*/ 0 h 52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6575" h="5214938">
                <a:moveTo>
                  <a:pt x="0" y="0"/>
                </a:moveTo>
                <a:lnTo>
                  <a:pt x="6886575" y="57150"/>
                </a:lnTo>
                <a:lnTo>
                  <a:pt x="6886575" y="5200650"/>
                </a:lnTo>
                <a:lnTo>
                  <a:pt x="538162" y="5214938"/>
                </a:lnTo>
                <a:lnTo>
                  <a:pt x="0" y="0"/>
                </a:lnTo>
                <a:close/>
              </a:path>
            </a:pathLst>
          </a:custGeom>
          <a:solidFill>
            <a:srgbClr val="F3F3F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CC7CE14-256F-E999-D51A-3A20E04315E6}"/>
              </a:ext>
            </a:extLst>
          </p:cNvPr>
          <p:cNvSpPr/>
          <p:nvPr/>
        </p:nvSpPr>
        <p:spPr>
          <a:xfrm flipH="1">
            <a:off x="-57151" y="-20639"/>
            <a:ext cx="3431233" cy="5263837"/>
          </a:xfrm>
          <a:custGeom>
            <a:avLst/>
            <a:gdLst>
              <a:gd name="connsiteX0" fmla="*/ 0 w 7010400"/>
              <a:gd name="connsiteY0" fmla="*/ 0 h 5143500"/>
              <a:gd name="connsiteX1" fmla="*/ 7010400 w 7010400"/>
              <a:gd name="connsiteY1" fmla="*/ 0 h 5143500"/>
              <a:gd name="connsiteX2" fmla="*/ 7010400 w 7010400"/>
              <a:gd name="connsiteY2" fmla="*/ 5143500 h 5143500"/>
              <a:gd name="connsiteX3" fmla="*/ 0 w 7010400"/>
              <a:gd name="connsiteY3" fmla="*/ 5143500 h 5143500"/>
              <a:gd name="connsiteX4" fmla="*/ 0 w 7010400"/>
              <a:gd name="connsiteY4" fmla="*/ 0 h 514350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1123950 w 7010400"/>
              <a:gd name="connsiteY3" fmla="*/ 5162550 h 5162550"/>
              <a:gd name="connsiteX4" fmla="*/ 0 w 7010400"/>
              <a:gd name="connsiteY4" fmla="*/ 0 h 516255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685800 w 7010400"/>
              <a:gd name="connsiteY3" fmla="*/ 5162550 h 5162550"/>
              <a:gd name="connsiteX4" fmla="*/ 0 w 7010400"/>
              <a:gd name="connsiteY4" fmla="*/ 0 h 5162550"/>
              <a:gd name="connsiteX0" fmla="*/ 0 w 6324600"/>
              <a:gd name="connsiteY0" fmla="*/ 0 h 5200650"/>
              <a:gd name="connsiteX1" fmla="*/ 6324600 w 6324600"/>
              <a:gd name="connsiteY1" fmla="*/ 38100 h 5200650"/>
              <a:gd name="connsiteX2" fmla="*/ 6324600 w 6324600"/>
              <a:gd name="connsiteY2" fmla="*/ 5181600 h 5200650"/>
              <a:gd name="connsiteX3" fmla="*/ 0 w 6324600"/>
              <a:gd name="connsiteY3" fmla="*/ 5200650 h 5200650"/>
              <a:gd name="connsiteX4" fmla="*/ 0 w 6324600"/>
              <a:gd name="connsiteY4" fmla="*/ 0 h 520065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7150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5245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4938"/>
              <a:gd name="connsiteX1" fmla="*/ 6896100 w 6896100"/>
              <a:gd name="connsiteY1" fmla="*/ 57150 h 5214938"/>
              <a:gd name="connsiteX2" fmla="*/ 6896100 w 6896100"/>
              <a:gd name="connsiteY2" fmla="*/ 5200650 h 5214938"/>
              <a:gd name="connsiteX3" fmla="*/ 547687 w 6896100"/>
              <a:gd name="connsiteY3" fmla="*/ 5214938 h 5214938"/>
              <a:gd name="connsiteX4" fmla="*/ 0 w 6896100"/>
              <a:gd name="connsiteY4" fmla="*/ 0 h 5214938"/>
              <a:gd name="connsiteX0" fmla="*/ 0 w 6877050"/>
              <a:gd name="connsiteY0" fmla="*/ 0 h 5214938"/>
              <a:gd name="connsiteX1" fmla="*/ 6877050 w 6877050"/>
              <a:gd name="connsiteY1" fmla="*/ 57150 h 5214938"/>
              <a:gd name="connsiteX2" fmla="*/ 6877050 w 6877050"/>
              <a:gd name="connsiteY2" fmla="*/ 5200650 h 5214938"/>
              <a:gd name="connsiteX3" fmla="*/ 528637 w 6877050"/>
              <a:gd name="connsiteY3" fmla="*/ 5214938 h 5214938"/>
              <a:gd name="connsiteX4" fmla="*/ 0 w 6877050"/>
              <a:gd name="connsiteY4" fmla="*/ 0 h 5214938"/>
              <a:gd name="connsiteX0" fmla="*/ 0 w 6853237"/>
              <a:gd name="connsiteY0" fmla="*/ 0 h 5214938"/>
              <a:gd name="connsiteX1" fmla="*/ 6853237 w 6853237"/>
              <a:gd name="connsiteY1" fmla="*/ 57150 h 5214938"/>
              <a:gd name="connsiteX2" fmla="*/ 6853237 w 6853237"/>
              <a:gd name="connsiteY2" fmla="*/ 5200650 h 5214938"/>
              <a:gd name="connsiteX3" fmla="*/ 504824 w 6853237"/>
              <a:gd name="connsiteY3" fmla="*/ 5214938 h 5214938"/>
              <a:gd name="connsiteX4" fmla="*/ 0 w 6853237"/>
              <a:gd name="connsiteY4" fmla="*/ 0 h 5214938"/>
              <a:gd name="connsiteX0" fmla="*/ 0 w 6886575"/>
              <a:gd name="connsiteY0" fmla="*/ 0 h 5214938"/>
              <a:gd name="connsiteX1" fmla="*/ 6886575 w 6886575"/>
              <a:gd name="connsiteY1" fmla="*/ 57150 h 5214938"/>
              <a:gd name="connsiteX2" fmla="*/ 6886575 w 6886575"/>
              <a:gd name="connsiteY2" fmla="*/ 5200650 h 5214938"/>
              <a:gd name="connsiteX3" fmla="*/ 538162 w 6886575"/>
              <a:gd name="connsiteY3" fmla="*/ 5214938 h 5214938"/>
              <a:gd name="connsiteX4" fmla="*/ 0 w 6886575"/>
              <a:gd name="connsiteY4" fmla="*/ 0 h 5214938"/>
              <a:gd name="connsiteX0" fmla="*/ 971254 w 6348413"/>
              <a:gd name="connsiteY0" fmla="*/ 0 h 5165228"/>
              <a:gd name="connsiteX1" fmla="*/ 6348413 w 6348413"/>
              <a:gd name="connsiteY1" fmla="*/ 7440 h 5165228"/>
              <a:gd name="connsiteX2" fmla="*/ 6348413 w 6348413"/>
              <a:gd name="connsiteY2" fmla="*/ 5150940 h 5165228"/>
              <a:gd name="connsiteX3" fmla="*/ 0 w 6348413"/>
              <a:gd name="connsiteY3" fmla="*/ 5165228 h 5165228"/>
              <a:gd name="connsiteX4" fmla="*/ 971254 w 6348413"/>
              <a:gd name="connsiteY4" fmla="*/ 0 h 5165228"/>
              <a:gd name="connsiteX0" fmla="*/ 994839 w 6371998"/>
              <a:gd name="connsiteY0" fmla="*/ 0 h 5150940"/>
              <a:gd name="connsiteX1" fmla="*/ 6371998 w 6371998"/>
              <a:gd name="connsiteY1" fmla="*/ 7440 h 5150940"/>
              <a:gd name="connsiteX2" fmla="*/ 6371998 w 6371998"/>
              <a:gd name="connsiteY2" fmla="*/ 5150940 h 5150940"/>
              <a:gd name="connsiteX3" fmla="*/ 0 w 6371998"/>
              <a:gd name="connsiteY3" fmla="*/ 5140373 h 5150940"/>
              <a:gd name="connsiteX4" fmla="*/ 994839 w 6371998"/>
              <a:gd name="connsiteY4" fmla="*/ 0 h 51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1998" h="5150940">
                <a:moveTo>
                  <a:pt x="994839" y="0"/>
                </a:moveTo>
                <a:lnTo>
                  <a:pt x="6371998" y="7440"/>
                </a:lnTo>
                <a:lnTo>
                  <a:pt x="6371998" y="5150940"/>
                </a:lnTo>
                <a:lnTo>
                  <a:pt x="0" y="5140373"/>
                </a:lnTo>
                <a:lnTo>
                  <a:pt x="994839" y="0"/>
                </a:lnTo>
                <a:close/>
              </a:path>
            </a:pathLst>
          </a:custGeom>
          <a:solidFill>
            <a:srgbClr val="F3F3F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1;p24">
            <a:extLst>
              <a:ext uri="{FF2B5EF4-FFF2-40B4-BE49-F238E27FC236}">
                <a16:creationId xmlns:a16="http://schemas.microsoft.com/office/drawing/2014/main" id="{77FFD310-2E18-FE21-E368-E332BFF81985}"/>
              </a:ext>
            </a:extLst>
          </p:cNvPr>
          <p:cNvSpPr txBox="1">
            <a:spLocks/>
          </p:cNvSpPr>
          <p:nvPr/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800" b="1" dirty="0">
                <a:solidFill>
                  <a:schemeClr val="lt1"/>
                </a:solidFill>
                <a:latin typeface="Nunito Sans" pitchFamily="2" charset="0"/>
              </a:rPr>
              <a:t>Computer Vision</a:t>
            </a:r>
          </a:p>
        </p:txBody>
      </p:sp>
      <p:pic>
        <p:nvPicPr>
          <p:cNvPr id="1026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08845252-A834-9EC0-2F98-6D8A83A3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8112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5DDE3A-3E53-A7BB-D7F8-4655FE8696E0}"/>
              </a:ext>
            </a:extLst>
          </p:cNvPr>
          <p:cNvSpPr txBox="1"/>
          <p:nvPr/>
        </p:nvSpPr>
        <p:spPr>
          <a:xfrm>
            <a:off x="3080975" y="4645152"/>
            <a:ext cx="17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Extracting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30AAC-9E0C-4BEF-57CA-F5E888D405FB}"/>
              </a:ext>
            </a:extLst>
          </p:cNvPr>
          <p:cNvSpPr txBox="1"/>
          <p:nvPr/>
        </p:nvSpPr>
        <p:spPr>
          <a:xfrm>
            <a:off x="6945839" y="4645152"/>
            <a:ext cx="201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Learning Relationships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4ED1F-9653-D6E7-9B35-C81BD779E4E4}"/>
              </a:ext>
            </a:extLst>
          </p:cNvPr>
          <p:cNvSpPr txBox="1"/>
          <p:nvPr/>
        </p:nvSpPr>
        <p:spPr>
          <a:xfrm>
            <a:off x="2418311" y="4189610"/>
            <a:ext cx="287731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Convolutionary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B4B50-0E68-27A6-FBB2-FD81CF6317E7}"/>
              </a:ext>
            </a:extLst>
          </p:cNvPr>
          <p:cNvSpPr txBox="1"/>
          <p:nvPr/>
        </p:nvSpPr>
        <p:spPr>
          <a:xfrm>
            <a:off x="6571488" y="4188149"/>
            <a:ext cx="258110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Fully Connected Network</a:t>
            </a:r>
          </a:p>
        </p:txBody>
      </p:sp>
    </p:spTree>
    <p:extLst>
      <p:ext uri="{BB962C8B-B14F-4D97-AF65-F5344CB8AC3E}">
        <p14:creationId xmlns:p14="http://schemas.microsoft.com/office/powerpoint/2010/main" val="3815702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692093-1138-2E63-FE00-966F238E6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Convolutional Neural Network</a:t>
            </a:r>
            <a:br>
              <a:rPr lang="en-SG" dirty="0"/>
            </a:br>
            <a:r>
              <a:rPr lang="en-SG" dirty="0"/>
              <a:t>Feature Selection</a:t>
            </a:r>
          </a:p>
        </p:txBody>
      </p:sp>
      <p:pic>
        <p:nvPicPr>
          <p:cNvPr id="2050" name="Picture 2" descr="Robin, by Chris Heald">
            <a:extLst>
              <a:ext uri="{FF2B5EF4-FFF2-40B4-BE49-F238E27FC236}">
                <a16:creationId xmlns:a16="http://schemas.microsoft.com/office/drawing/2014/main" id="{6FFDF890-1ABA-E1AA-1838-680AA6EB7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5" y="2209946"/>
            <a:ext cx="1774371" cy="11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ization of the Feature Maps Extracted From the First Convolutional Layer in the VGG16 Model">
            <a:extLst>
              <a:ext uri="{FF2B5EF4-FFF2-40B4-BE49-F238E27FC236}">
                <a16:creationId xmlns:a16="http://schemas.microsoft.com/office/drawing/2014/main" id="{43DDD11C-59BB-65BD-BDBD-6611E46B9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7" t="11221" r="10561" b="10230"/>
          <a:stretch/>
        </p:blipFill>
        <p:spPr bwMode="auto">
          <a:xfrm>
            <a:off x="2068286" y="1246041"/>
            <a:ext cx="2628900" cy="2001103"/>
          </a:xfrm>
          <a:prstGeom prst="rect">
            <a:avLst/>
          </a:prstGeom>
          <a:noFill/>
          <a:ln>
            <a:solidFill>
              <a:srgbClr val="137F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Visualization of the Feature Maps Extracted From Block 1 in the VGG16 Model">
            <a:extLst>
              <a:ext uri="{FF2B5EF4-FFF2-40B4-BE49-F238E27FC236}">
                <a16:creationId xmlns:a16="http://schemas.microsoft.com/office/drawing/2014/main" id="{C77742C6-5D0D-2C0E-EFFC-1A01519BEA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58" name="Picture 10" descr="Visualization of the Feature Maps Extracted From Block 1 in the VGG16 Model">
            <a:extLst>
              <a:ext uri="{FF2B5EF4-FFF2-40B4-BE49-F238E27FC236}">
                <a16:creationId xmlns:a16="http://schemas.microsoft.com/office/drawing/2014/main" id="{B252D223-BC95-04CB-10D6-D09C19C70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1" t="10794" r="10159" b="9418"/>
          <a:stretch/>
        </p:blipFill>
        <p:spPr bwMode="auto">
          <a:xfrm>
            <a:off x="2842531" y="1468496"/>
            <a:ext cx="2628900" cy="2030934"/>
          </a:xfrm>
          <a:prstGeom prst="rect">
            <a:avLst/>
          </a:prstGeom>
          <a:noFill/>
          <a:ln>
            <a:solidFill>
              <a:srgbClr val="137F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isualization of the Feature Maps Extracted From Block 2 in the VGG16 Model">
            <a:extLst>
              <a:ext uri="{FF2B5EF4-FFF2-40B4-BE49-F238E27FC236}">
                <a16:creationId xmlns:a16="http://schemas.microsoft.com/office/drawing/2014/main" id="{C33483B7-6C3D-C360-13EA-136ED4961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0" t="11430" r="9842" b="10264"/>
          <a:stretch/>
        </p:blipFill>
        <p:spPr bwMode="auto">
          <a:xfrm>
            <a:off x="3616776" y="1720782"/>
            <a:ext cx="2667000" cy="2013858"/>
          </a:xfrm>
          <a:prstGeom prst="rect">
            <a:avLst/>
          </a:prstGeom>
          <a:noFill/>
          <a:ln>
            <a:solidFill>
              <a:srgbClr val="137F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isualization of the Feature Maps Extracted From Block 3 in the VGG16 Model">
            <a:extLst>
              <a:ext uri="{FF2B5EF4-FFF2-40B4-BE49-F238E27FC236}">
                <a16:creationId xmlns:a16="http://schemas.microsoft.com/office/drawing/2014/main" id="{FF3F463D-E454-4389-5BC6-965AE4702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7" t="10838" r="9428" b="8277"/>
          <a:stretch/>
        </p:blipFill>
        <p:spPr bwMode="auto">
          <a:xfrm>
            <a:off x="4429121" y="1955992"/>
            <a:ext cx="3211286" cy="2486240"/>
          </a:xfrm>
          <a:prstGeom prst="rect">
            <a:avLst/>
          </a:prstGeom>
          <a:noFill/>
          <a:ln>
            <a:solidFill>
              <a:srgbClr val="137F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ization of the Feature Maps Extracted From Block 5 in the VGG16 Model">
            <a:extLst>
              <a:ext uri="{FF2B5EF4-FFF2-40B4-BE49-F238E27FC236}">
                <a16:creationId xmlns:a16="http://schemas.microsoft.com/office/drawing/2014/main" id="{EFE4CF9A-3010-97C2-B049-6CEEC918F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 t="10794" r="9365" b="9841"/>
          <a:stretch/>
        </p:blipFill>
        <p:spPr bwMode="auto">
          <a:xfrm>
            <a:off x="5785750" y="2663583"/>
            <a:ext cx="3233057" cy="2434531"/>
          </a:xfrm>
          <a:prstGeom prst="rect">
            <a:avLst/>
          </a:prstGeom>
          <a:noFill/>
          <a:ln>
            <a:solidFill>
              <a:srgbClr val="137F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45BCCC-5A97-6898-C10A-4219CB2454FD}"/>
              </a:ext>
            </a:extLst>
          </p:cNvPr>
          <p:cNvSpPr txBox="1"/>
          <p:nvPr/>
        </p:nvSpPr>
        <p:spPr>
          <a:xfrm>
            <a:off x="2068286" y="973688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CNN Layer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8BCEC-DB81-140B-22C6-81CD4C038378}"/>
              </a:ext>
            </a:extLst>
          </p:cNvPr>
          <p:cNvSpPr txBox="1"/>
          <p:nvPr/>
        </p:nvSpPr>
        <p:spPr>
          <a:xfrm>
            <a:off x="4697186" y="1181326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CNN Layer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AC211-0F76-EA42-7C9B-310C0D44E94E}"/>
              </a:ext>
            </a:extLst>
          </p:cNvPr>
          <p:cNvSpPr txBox="1"/>
          <p:nvPr/>
        </p:nvSpPr>
        <p:spPr>
          <a:xfrm>
            <a:off x="5509531" y="1433612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CNN Layer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5B83E-541E-AD8C-B9BE-B5041659AE21}"/>
              </a:ext>
            </a:extLst>
          </p:cNvPr>
          <p:cNvSpPr txBox="1"/>
          <p:nvPr/>
        </p:nvSpPr>
        <p:spPr>
          <a:xfrm>
            <a:off x="6321876" y="1678343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CNN Layer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282AA-E900-91A5-6C5C-2F5D56C1AE1C}"/>
              </a:ext>
            </a:extLst>
          </p:cNvPr>
          <p:cNvSpPr txBox="1"/>
          <p:nvPr/>
        </p:nvSpPr>
        <p:spPr>
          <a:xfrm>
            <a:off x="7704357" y="2326028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CNN Layer 5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E3960A2-93B3-2CAC-A360-1A4C8922F2C7}"/>
              </a:ext>
            </a:extLst>
          </p:cNvPr>
          <p:cNvSpPr/>
          <p:nvPr/>
        </p:nvSpPr>
        <p:spPr>
          <a:xfrm rot="17265123" flipH="1">
            <a:off x="2462185" y="3327910"/>
            <a:ext cx="428109" cy="658888"/>
          </a:xfrm>
          <a:custGeom>
            <a:avLst/>
            <a:gdLst>
              <a:gd name="connsiteX0" fmla="*/ 0 w 585561"/>
              <a:gd name="connsiteY0" fmla="*/ 0 h 658888"/>
              <a:gd name="connsiteX1" fmla="*/ 585216 w 585561"/>
              <a:gd name="connsiteY1" fmla="*/ 280416 h 658888"/>
              <a:gd name="connsiteX2" fmla="*/ 85344 w 585561"/>
              <a:gd name="connsiteY2" fmla="*/ 621792 h 658888"/>
              <a:gd name="connsiteX3" fmla="*/ 73152 w 585561"/>
              <a:gd name="connsiteY3" fmla="*/ 633984 h 658888"/>
              <a:gd name="connsiteX0" fmla="*/ 0 w 428109"/>
              <a:gd name="connsiteY0" fmla="*/ 0 h 658888"/>
              <a:gd name="connsiteX1" fmla="*/ 427570 w 428109"/>
              <a:gd name="connsiteY1" fmla="*/ 296807 h 658888"/>
              <a:gd name="connsiteX2" fmla="*/ 85344 w 428109"/>
              <a:gd name="connsiteY2" fmla="*/ 621792 h 658888"/>
              <a:gd name="connsiteX3" fmla="*/ 73152 w 428109"/>
              <a:gd name="connsiteY3" fmla="*/ 633984 h 65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109" h="658888">
                <a:moveTo>
                  <a:pt x="0" y="0"/>
                </a:moveTo>
                <a:cubicBezTo>
                  <a:pt x="285496" y="88392"/>
                  <a:pt x="413346" y="193175"/>
                  <a:pt x="427570" y="296807"/>
                </a:cubicBezTo>
                <a:cubicBezTo>
                  <a:pt x="441794" y="400439"/>
                  <a:pt x="170688" y="562864"/>
                  <a:pt x="85344" y="621792"/>
                </a:cubicBezTo>
                <a:cubicBezTo>
                  <a:pt x="0" y="680720"/>
                  <a:pt x="36576" y="657352"/>
                  <a:pt x="73152" y="63398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C3CA19-7C22-3385-56C3-E40CBF7046F8}"/>
              </a:ext>
            </a:extLst>
          </p:cNvPr>
          <p:cNvSpPr/>
          <p:nvPr/>
        </p:nvSpPr>
        <p:spPr>
          <a:xfrm rot="17265123" flipH="1">
            <a:off x="3252537" y="3657482"/>
            <a:ext cx="428109" cy="658888"/>
          </a:xfrm>
          <a:custGeom>
            <a:avLst/>
            <a:gdLst>
              <a:gd name="connsiteX0" fmla="*/ 0 w 585561"/>
              <a:gd name="connsiteY0" fmla="*/ 0 h 658888"/>
              <a:gd name="connsiteX1" fmla="*/ 585216 w 585561"/>
              <a:gd name="connsiteY1" fmla="*/ 280416 h 658888"/>
              <a:gd name="connsiteX2" fmla="*/ 85344 w 585561"/>
              <a:gd name="connsiteY2" fmla="*/ 621792 h 658888"/>
              <a:gd name="connsiteX3" fmla="*/ 73152 w 585561"/>
              <a:gd name="connsiteY3" fmla="*/ 633984 h 658888"/>
              <a:gd name="connsiteX0" fmla="*/ 0 w 428109"/>
              <a:gd name="connsiteY0" fmla="*/ 0 h 658888"/>
              <a:gd name="connsiteX1" fmla="*/ 427570 w 428109"/>
              <a:gd name="connsiteY1" fmla="*/ 296807 h 658888"/>
              <a:gd name="connsiteX2" fmla="*/ 85344 w 428109"/>
              <a:gd name="connsiteY2" fmla="*/ 621792 h 658888"/>
              <a:gd name="connsiteX3" fmla="*/ 73152 w 428109"/>
              <a:gd name="connsiteY3" fmla="*/ 633984 h 65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109" h="658888">
                <a:moveTo>
                  <a:pt x="0" y="0"/>
                </a:moveTo>
                <a:cubicBezTo>
                  <a:pt x="285496" y="88392"/>
                  <a:pt x="413346" y="193175"/>
                  <a:pt x="427570" y="296807"/>
                </a:cubicBezTo>
                <a:cubicBezTo>
                  <a:pt x="441794" y="400439"/>
                  <a:pt x="170688" y="562864"/>
                  <a:pt x="85344" y="621792"/>
                </a:cubicBezTo>
                <a:cubicBezTo>
                  <a:pt x="0" y="680720"/>
                  <a:pt x="36576" y="657352"/>
                  <a:pt x="73152" y="63398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DBC663-AC82-8266-5F82-442DB8E22AC0}"/>
              </a:ext>
            </a:extLst>
          </p:cNvPr>
          <p:cNvSpPr/>
          <p:nvPr/>
        </p:nvSpPr>
        <p:spPr>
          <a:xfrm rot="17265123" flipH="1">
            <a:off x="4038641" y="4266101"/>
            <a:ext cx="428109" cy="658888"/>
          </a:xfrm>
          <a:custGeom>
            <a:avLst/>
            <a:gdLst>
              <a:gd name="connsiteX0" fmla="*/ 0 w 585561"/>
              <a:gd name="connsiteY0" fmla="*/ 0 h 658888"/>
              <a:gd name="connsiteX1" fmla="*/ 585216 w 585561"/>
              <a:gd name="connsiteY1" fmla="*/ 280416 h 658888"/>
              <a:gd name="connsiteX2" fmla="*/ 85344 w 585561"/>
              <a:gd name="connsiteY2" fmla="*/ 621792 h 658888"/>
              <a:gd name="connsiteX3" fmla="*/ 73152 w 585561"/>
              <a:gd name="connsiteY3" fmla="*/ 633984 h 658888"/>
              <a:gd name="connsiteX0" fmla="*/ 0 w 428109"/>
              <a:gd name="connsiteY0" fmla="*/ 0 h 658888"/>
              <a:gd name="connsiteX1" fmla="*/ 427570 w 428109"/>
              <a:gd name="connsiteY1" fmla="*/ 296807 h 658888"/>
              <a:gd name="connsiteX2" fmla="*/ 85344 w 428109"/>
              <a:gd name="connsiteY2" fmla="*/ 621792 h 658888"/>
              <a:gd name="connsiteX3" fmla="*/ 73152 w 428109"/>
              <a:gd name="connsiteY3" fmla="*/ 633984 h 65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109" h="658888">
                <a:moveTo>
                  <a:pt x="0" y="0"/>
                </a:moveTo>
                <a:cubicBezTo>
                  <a:pt x="285496" y="88392"/>
                  <a:pt x="413346" y="193175"/>
                  <a:pt x="427570" y="296807"/>
                </a:cubicBezTo>
                <a:cubicBezTo>
                  <a:pt x="441794" y="400439"/>
                  <a:pt x="170688" y="562864"/>
                  <a:pt x="85344" y="621792"/>
                </a:cubicBezTo>
                <a:cubicBezTo>
                  <a:pt x="0" y="680720"/>
                  <a:pt x="36576" y="657352"/>
                  <a:pt x="73152" y="63398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A8DAC7A-C9F5-7E46-D8C1-C8C7DDA49235}"/>
              </a:ext>
            </a:extLst>
          </p:cNvPr>
          <p:cNvSpPr/>
          <p:nvPr/>
        </p:nvSpPr>
        <p:spPr>
          <a:xfrm rot="17265123" flipH="1">
            <a:off x="5192674" y="4615223"/>
            <a:ext cx="428109" cy="658888"/>
          </a:xfrm>
          <a:custGeom>
            <a:avLst/>
            <a:gdLst>
              <a:gd name="connsiteX0" fmla="*/ 0 w 585561"/>
              <a:gd name="connsiteY0" fmla="*/ 0 h 658888"/>
              <a:gd name="connsiteX1" fmla="*/ 585216 w 585561"/>
              <a:gd name="connsiteY1" fmla="*/ 280416 h 658888"/>
              <a:gd name="connsiteX2" fmla="*/ 85344 w 585561"/>
              <a:gd name="connsiteY2" fmla="*/ 621792 h 658888"/>
              <a:gd name="connsiteX3" fmla="*/ 73152 w 585561"/>
              <a:gd name="connsiteY3" fmla="*/ 633984 h 658888"/>
              <a:gd name="connsiteX0" fmla="*/ 0 w 428109"/>
              <a:gd name="connsiteY0" fmla="*/ 0 h 658888"/>
              <a:gd name="connsiteX1" fmla="*/ 427570 w 428109"/>
              <a:gd name="connsiteY1" fmla="*/ 296807 h 658888"/>
              <a:gd name="connsiteX2" fmla="*/ 85344 w 428109"/>
              <a:gd name="connsiteY2" fmla="*/ 621792 h 658888"/>
              <a:gd name="connsiteX3" fmla="*/ 73152 w 428109"/>
              <a:gd name="connsiteY3" fmla="*/ 633984 h 65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109" h="658888">
                <a:moveTo>
                  <a:pt x="0" y="0"/>
                </a:moveTo>
                <a:cubicBezTo>
                  <a:pt x="285496" y="88392"/>
                  <a:pt x="413346" y="193175"/>
                  <a:pt x="427570" y="296807"/>
                </a:cubicBezTo>
                <a:cubicBezTo>
                  <a:pt x="441794" y="400439"/>
                  <a:pt x="170688" y="562864"/>
                  <a:pt x="85344" y="621792"/>
                </a:cubicBezTo>
                <a:cubicBezTo>
                  <a:pt x="0" y="680720"/>
                  <a:pt x="36576" y="657352"/>
                  <a:pt x="73152" y="63398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D7E96-2BFC-32B2-9AA3-B16B9F41743C}"/>
              </a:ext>
            </a:extLst>
          </p:cNvPr>
          <p:cNvSpPr txBox="1"/>
          <p:nvPr/>
        </p:nvSpPr>
        <p:spPr>
          <a:xfrm>
            <a:off x="2842532" y="4797463"/>
            <a:ext cx="2212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Extract &amp; Generalise</a:t>
            </a:r>
          </a:p>
        </p:txBody>
      </p:sp>
    </p:spTree>
    <p:extLst>
      <p:ext uri="{BB962C8B-B14F-4D97-AF65-F5344CB8AC3E}">
        <p14:creationId xmlns:p14="http://schemas.microsoft.com/office/powerpoint/2010/main" val="314865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B3E579-7F7B-6AE3-EF81-C5C120FCF8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Fully Connected Network</a:t>
            </a:r>
            <a:br>
              <a:rPr lang="en-SG" dirty="0"/>
            </a:br>
            <a:r>
              <a:rPr lang="en-SG" dirty="0"/>
              <a:t>Relationship </a:t>
            </a:r>
            <a:r>
              <a:rPr lang="en-SG" dirty="0">
                <a:sym typeface="Wingdings" panose="05000000000000000000" pitchFamily="2" charset="2"/>
              </a:rPr>
              <a:t> </a:t>
            </a:r>
            <a:r>
              <a:rPr lang="en-SG" dirty="0"/>
              <a:t>Classification</a:t>
            </a:r>
          </a:p>
        </p:txBody>
      </p:sp>
      <p:pic>
        <p:nvPicPr>
          <p:cNvPr id="3074" name="Picture 2" descr="Feedforward Neural Network Python Example - Data Analytics">
            <a:extLst>
              <a:ext uri="{FF2B5EF4-FFF2-40B4-BE49-F238E27FC236}">
                <a16:creationId xmlns:a16="http://schemas.microsoft.com/office/drawing/2014/main" id="{5F926B7E-6B75-B766-C462-C9C7D6EC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6700"/>
            <a:ext cx="9144000" cy="33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9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1;p24">
            <a:extLst>
              <a:ext uri="{FF2B5EF4-FFF2-40B4-BE49-F238E27FC236}">
                <a16:creationId xmlns:a16="http://schemas.microsoft.com/office/drawing/2014/main" id="{77FFD310-2E18-FE21-E368-E332BFF81985}"/>
              </a:ext>
            </a:extLst>
          </p:cNvPr>
          <p:cNvSpPr txBox="1">
            <a:spLocks/>
          </p:cNvSpPr>
          <p:nvPr/>
        </p:nvSpPr>
        <p:spPr>
          <a:xfrm>
            <a:off x="3080975" y="480532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800" b="1" dirty="0">
                <a:solidFill>
                  <a:schemeClr val="lt1"/>
                </a:solidFill>
                <a:latin typeface="Nunito Sans" pitchFamily="2" charset="0"/>
              </a:rPr>
              <a:t>Computer Vision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020053-9CB2-CEF4-39E0-3ADA0BA7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" y="1815509"/>
            <a:ext cx="9144000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EB9E0E-0706-BFB2-C941-7D867CF3BBBD}"/>
              </a:ext>
            </a:extLst>
          </p:cNvPr>
          <p:cNvSpPr/>
          <p:nvPr/>
        </p:nvSpPr>
        <p:spPr>
          <a:xfrm>
            <a:off x="0" y="1815509"/>
            <a:ext cx="2057400" cy="26622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0B7AA-4A5D-BBE4-2F2B-0C3034AC8E63}"/>
              </a:ext>
            </a:extLst>
          </p:cNvPr>
          <p:cNvSpPr/>
          <p:nvPr/>
        </p:nvSpPr>
        <p:spPr>
          <a:xfrm>
            <a:off x="6651171" y="1815509"/>
            <a:ext cx="2490411" cy="26622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B2780F8B-BB76-B0E3-B4A7-875433881B5B}"/>
              </a:ext>
            </a:extLst>
          </p:cNvPr>
          <p:cNvSpPr/>
          <p:nvPr/>
        </p:nvSpPr>
        <p:spPr>
          <a:xfrm>
            <a:off x="849086" y="4615543"/>
            <a:ext cx="206828" cy="4175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415A5573-30C9-C0F2-5887-F2DF6FF0465A}"/>
              </a:ext>
            </a:extLst>
          </p:cNvPr>
          <p:cNvSpPr/>
          <p:nvPr/>
        </p:nvSpPr>
        <p:spPr>
          <a:xfrm>
            <a:off x="7792962" y="4615543"/>
            <a:ext cx="206828" cy="4175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1177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5965B2-EC80-CC7A-A8F9-96A388665002}"/>
              </a:ext>
            </a:extLst>
          </p:cNvPr>
          <p:cNvSpPr/>
          <p:nvPr/>
        </p:nvSpPr>
        <p:spPr>
          <a:xfrm>
            <a:off x="0" y="4757057"/>
            <a:ext cx="3363686" cy="386443"/>
          </a:xfrm>
          <a:custGeom>
            <a:avLst/>
            <a:gdLst>
              <a:gd name="connsiteX0" fmla="*/ 0 w 3363686"/>
              <a:gd name="connsiteY0" fmla="*/ 0 h 386443"/>
              <a:gd name="connsiteX1" fmla="*/ 3363686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  <a:gd name="connsiteX0" fmla="*/ 0 w 3363686"/>
              <a:gd name="connsiteY0" fmla="*/ 0 h 386443"/>
              <a:gd name="connsiteX1" fmla="*/ 3316061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3686" h="386443">
                <a:moveTo>
                  <a:pt x="0" y="0"/>
                </a:moveTo>
                <a:lnTo>
                  <a:pt x="3316061" y="0"/>
                </a:lnTo>
                <a:lnTo>
                  <a:pt x="3363686" y="386443"/>
                </a:lnTo>
                <a:lnTo>
                  <a:pt x="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Chrome Extension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525BEA-3D27-011F-A827-007E749C6412}"/>
              </a:ext>
            </a:extLst>
          </p:cNvPr>
          <p:cNvSpPr/>
          <p:nvPr/>
        </p:nvSpPr>
        <p:spPr>
          <a:xfrm>
            <a:off x="3306535" y="4757057"/>
            <a:ext cx="5837465" cy="386443"/>
          </a:xfrm>
          <a:custGeom>
            <a:avLst/>
            <a:gdLst>
              <a:gd name="connsiteX0" fmla="*/ 0 w 6335672"/>
              <a:gd name="connsiteY0" fmla="*/ 0 h 386443"/>
              <a:gd name="connsiteX1" fmla="*/ 6335672 w 6335672"/>
              <a:gd name="connsiteY1" fmla="*/ 0 h 386443"/>
              <a:gd name="connsiteX2" fmla="*/ 6335672 w 6335672"/>
              <a:gd name="connsiteY2" fmla="*/ 386443 h 386443"/>
              <a:gd name="connsiteX3" fmla="*/ 0 w 6335672"/>
              <a:gd name="connsiteY3" fmla="*/ 386443 h 386443"/>
              <a:gd name="connsiteX4" fmla="*/ 0 w 6335672"/>
              <a:gd name="connsiteY4" fmla="*/ 0 h 386443"/>
              <a:gd name="connsiteX0" fmla="*/ 0 w 6430922"/>
              <a:gd name="connsiteY0" fmla="*/ 0 h 386443"/>
              <a:gd name="connsiteX1" fmla="*/ 6430922 w 6430922"/>
              <a:gd name="connsiteY1" fmla="*/ 0 h 386443"/>
              <a:gd name="connsiteX2" fmla="*/ 6430922 w 6430922"/>
              <a:gd name="connsiteY2" fmla="*/ 386443 h 386443"/>
              <a:gd name="connsiteX3" fmla="*/ 95250 w 6430922"/>
              <a:gd name="connsiteY3" fmla="*/ 386443 h 386443"/>
              <a:gd name="connsiteX4" fmla="*/ 0 w 6430922"/>
              <a:gd name="connsiteY4" fmla="*/ 0 h 386443"/>
              <a:gd name="connsiteX0" fmla="*/ 0 w 6392822"/>
              <a:gd name="connsiteY0" fmla="*/ 0 h 386443"/>
              <a:gd name="connsiteX1" fmla="*/ 6392822 w 6392822"/>
              <a:gd name="connsiteY1" fmla="*/ 0 h 386443"/>
              <a:gd name="connsiteX2" fmla="*/ 6392822 w 6392822"/>
              <a:gd name="connsiteY2" fmla="*/ 386443 h 386443"/>
              <a:gd name="connsiteX3" fmla="*/ 57150 w 6392822"/>
              <a:gd name="connsiteY3" fmla="*/ 386443 h 386443"/>
              <a:gd name="connsiteX4" fmla="*/ 0 w 6392822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2822" h="386443">
                <a:moveTo>
                  <a:pt x="0" y="0"/>
                </a:moveTo>
                <a:lnTo>
                  <a:pt x="6392822" y="0"/>
                </a:lnTo>
                <a:lnTo>
                  <a:pt x="6392822" y="386443"/>
                </a:lnTo>
                <a:lnTo>
                  <a:pt x="5715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>
                <a:solidFill>
                  <a:schemeClr val="tx1"/>
                </a:solidFill>
              </a:rPr>
              <a:t>Streamlit</a:t>
            </a:r>
            <a:r>
              <a:rPr lang="en-SG" dirty="0">
                <a:solidFill>
                  <a:schemeClr val="tx1"/>
                </a:solidFill>
              </a:rPr>
              <a:t> Web App</a:t>
            </a:r>
          </a:p>
        </p:txBody>
      </p:sp>
      <p:grpSp>
        <p:nvGrpSpPr>
          <p:cNvPr id="12" name="Google Shape;3685;p49">
            <a:extLst>
              <a:ext uri="{FF2B5EF4-FFF2-40B4-BE49-F238E27FC236}">
                <a16:creationId xmlns:a16="http://schemas.microsoft.com/office/drawing/2014/main" id="{7601C7DA-3887-5DA9-50F7-AED9EF60177D}"/>
              </a:ext>
            </a:extLst>
          </p:cNvPr>
          <p:cNvGrpSpPr/>
          <p:nvPr/>
        </p:nvGrpSpPr>
        <p:grpSpPr>
          <a:xfrm>
            <a:off x="7914967" y="1871218"/>
            <a:ext cx="230698" cy="202760"/>
            <a:chOff x="4467200" y="877100"/>
            <a:chExt cx="481825" cy="423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Google Shape;3686;p49">
              <a:extLst>
                <a:ext uri="{FF2B5EF4-FFF2-40B4-BE49-F238E27FC236}">
                  <a16:creationId xmlns:a16="http://schemas.microsoft.com/office/drawing/2014/main" id="{70AC0802-5EC5-1D27-9A93-05A1F144DBDC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3687;p49">
              <a:extLst>
                <a:ext uri="{FF2B5EF4-FFF2-40B4-BE49-F238E27FC236}">
                  <a16:creationId xmlns:a16="http://schemas.microsoft.com/office/drawing/2014/main" id="{2F8C04DC-8302-757B-775E-32A1234C75CC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88;p49">
              <a:extLst>
                <a:ext uri="{FF2B5EF4-FFF2-40B4-BE49-F238E27FC236}">
                  <a16:creationId xmlns:a16="http://schemas.microsoft.com/office/drawing/2014/main" id="{B427F520-792D-51A9-3780-0F33DA053BF4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89;p49">
              <a:extLst>
                <a:ext uri="{FF2B5EF4-FFF2-40B4-BE49-F238E27FC236}">
                  <a16:creationId xmlns:a16="http://schemas.microsoft.com/office/drawing/2014/main" id="{38FA89C0-B2F5-4F3D-5C3B-ECFC2BDA4097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" name="Google Shape;3620;p49">
            <a:extLst>
              <a:ext uri="{FF2B5EF4-FFF2-40B4-BE49-F238E27FC236}">
                <a16:creationId xmlns:a16="http://schemas.microsoft.com/office/drawing/2014/main" id="{A349703A-92C2-8528-1E34-BBC5F1AFA77E}"/>
              </a:ext>
            </a:extLst>
          </p:cNvPr>
          <p:cNvGrpSpPr/>
          <p:nvPr/>
        </p:nvGrpSpPr>
        <p:grpSpPr>
          <a:xfrm>
            <a:off x="4461794" y="1862932"/>
            <a:ext cx="230686" cy="202772"/>
            <a:chOff x="898875" y="244725"/>
            <a:chExt cx="481800" cy="423500"/>
          </a:xfrm>
          <a:solidFill>
            <a:srgbClr val="FFFFFF"/>
          </a:solidFill>
        </p:grpSpPr>
        <p:sp>
          <p:nvSpPr>
            <p:cNvPr id="6" name="Google Shape;3621;p49">
              <a:extLst>
                <a:ext uri="{FF2B5EF4-FFF2-40B4-BE49-F238E27FC236}">
                  <a16:creationId xmlns:a16="http://schemas.microsoft.com/office/drawing/2014/main" id="{D8325F12-DB24-602A-2275-0C14528A5070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3622;p49">
              <a:extLst>
                <a:ext uri="{FF2B5EF4-FFF2-40B4-BE49-F238E27FC236}">
                  <a16:creationId xmlns:a16="http://schemas.microsoft.com/office/drawing/2014/main" id="{212F8358-939F-AAF7-487A-E6D1674767E6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3623;p49">
              <a:extLst>
                <a:ext uri="{FF2B5EF4-FFF2-40B4-BE49-F238E27FC236}">
                  <a16:creationId xmlns:a16="http://schemas.microsoft.com/office/drawing/2014/main" id="{62333D56-9D8F-3894-2E2C-2099E34074FC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3624;p49">
              <a:extLst>
                <a:ext uri="{FF2B5EF4-FFF2-40B4-BE49-F238E27FC236}">
                  <a16:creationId xmlns:a16="http://schemas.microsoft.com/office/drawing/2014/main" id="{73F1BA21-40D7-897E-9AEC-7B59E3C8DE46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3625;p49">
              <a:extLst>
                <a:ext uri="{FF2B5EF4-FFF2-40B4-BE49-F238E27FC236}">
                  <a16:creationId xmlns:a16="http://schemas.microsoft.com/office/drawing/2014/main" id="{A86A5628-B53F-A489-C536-475B89B92505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3626;p49">
              <a:extLst>
                <a:ext uri="{FF2B5EF4-FFF2-40B4-BE49-F238E27FC236}">
                  <a16:creationId xmlns:a16="http://schemas.microsoft.com/office/drawing/2014/main" id="{A076F4B4-D0D7-0A97-4196-506F8D2DC7E4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2" name="Google Shape;242;p31"/>
          <p:cNvSpPr/>
          <p:nvPr/>
        </p:nvSpPr>
        <p:spPr>
          <a:xfrm>
            <a:off x="838200" y="170423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4273350" y="1704237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7718775" y="170416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000004" y="1826192"/>
            <a:ext cx="273486" cy="273486"/>
            <a:chOff x="1190625" y="238125"/>
            <a:chExt cx="5219200" cy="5219200"/>
          </a:xfrm>
        </p:grpSpPr>
        <p:sp>
          <p:nvSpPr>
            <p:cNvPr id="246" name="Google Shape;246;p31"/>
            <p:cNvSpPr/>
            <p:nvPr/>
          </p:nvSpPr>
          <p:spPr>
            <a:xfrm>
              <a:off x="1190625" y="2400000"/>
              <a:ext cx="2126000" cy="3057325"/>
            </a:xfrm>
            <a:custGeom>
              <a:avLst/>
              <a:gdLst/>
              <a:ahLst/>
              <a:cxnLst/>
              <a:rect l="l" t="t" r="r" b="b"/>
              <a:pathLst>
                <a:path w="85040" h="122293" extrusionOk="0">
                  <a:moveTo>
                    <a:pt x="42536" y="6035"/>
                  </a:moveTo>
                  <a:cubicBezTo>
                    <a:pt x="54410" y="6035"/>
                    <a:pt x="64098" y="15495"/>
                    <a:pt x="64522" y="27238"/>
                  </a:cubicBezTo>
                  <a:cubicBezTo>
                    <a:pt x="51213" y="26716"/>
                    <a:pt x="42895" y="22541"/>
                    <a:pt x="39046" y="20029"/>
                  </a:cubicBezTo>
                  <a:cubicBezTo>
                    <a:pt x="40351" y="18333"/>
                    <a:pt x="40938" y="17158"/>
                    <a:pt x="41036" y="16995"/>
                  </a:cubicBezTo>
                  <a:lnTo>
                    <a:pt x="35621" y="14353"/>
                  </a:lnTo>
                  <a:cubicBezTo>
                    <a:pt x="35458" y="14679"/>
                    <a:pt x="31804" y="21692"/>
                    <a:pt x="20616" y="26096"/>
                  </a:cubicBezTo>
                  <a:cubicBezTo>
                    <a:pt x="21594" y="14875"/>
                    <a:pt x="31054" y="6035"/>
                    <a:pt x="42536" y="6035"/>
                  </a:cubicBezTo>
                  <a:close/>
                  <a:moveTo>
                    <a:pt x="34838" y="24465"/>
                  </a:moveTo>
                  <a:cubicBezTo>
                    <a:pt x="39013" y="27401"/>
                    <a:pt x="48441" y="32555"/>
                    <a:pt x="63902" y="33240"/>
                  </a:cubicBezTo>
                  <a:cubicBezTo>
                    <a:pt x="61554" y="42863"/>
                    <a:pt x="52877" y="50039"/>
                    <a:pt x="42536" y="50039"/>
                  </a:cubicBezTo>
                  <a:cubicBezTo>
                    <a:pt x="31870" y="50039"/>
                    <a:pt x="22964" y="42439"/>
                    <a:pt x="20942" y="32392"/>
                  </a:cubicBezTo>
                  <a:cubicBezTo>
                    <a:pt x="27238" y="30206"/>
                    <a:pt x="31739" y="27238"/>
                    <a:pt x="34838" y="24465"/>
                  </a:cubicBezTo>
                  <a:close/>
                  <a:moveTo>
                    <a:pt x="42536" y="56074"/>
                  </a:moveTo>
                  <a:cubicBezTo>
                    <a:pt x="45733" y="56074"/>
                    <a:pt x="48832" y="56465"/>
                    <a:pt x="51768" y="57248"/>
                  </a:cubicBezTo>
                  <a:lnTo>
                    <a:pt x="42536" y="67882"/>
                  </a:lnTo>
                  <a:lnTo>
                    <a:pt x="33272" y="57248"/>
                  </a:lnTo>
                  <a:cubicBezTo>
                    <a:pt x="36241" y="56465"/>
                    <a:pt x="39340" y="56074"/>
                    <a:pt x="42536" y="56074"/>
                  </a:cubicBezTo>
                  <a:close/>
                  <a:moveTo>
                    <a:pt x="57868" y="59434"/>
                  </a:moveTo>
                  <a:cubicBezTo>
                    <a:pt x="70361" y="65240"/>
                    <a:pt x="79038" y="77929"/>
                    <a:pt x="79038" y="92575"/>
                  </a:cubicBezTo>
                  <a:lnTo>
                    <a:pt x="79038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521" y="93815"/>
                  </a:lnTo>
                  <a:lnTo>
                    <a:pt x="61521" y="116257"/>
                  </a:lnTo>
                  <a:lnTo>
                    <a:pt x="23552" y="116257"/>
                  </a:lnTo>
                  <a:lnTo>
                    <a:pt x="23552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35" y="116257"/>
                  </a:lnTo>
                  <a:lnTo>
                    <a:pt x="6035" y="92575"/>
                  </a:lnTo>
                  <a:cubicBezTo>
                    <a:pt x="6035" y="77929"/>
                    <a:pt x="14712" y="65240"/>
                    <a:pt x="27205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68" y="59434"/>
                  </a:lnTo>
                  <a:close/>
                  <a:moveTo>
                    <a:pt x="42536" y="0"/>
                  </a:moveTo>
                  <a:cubicBezTo>
                    <a:pt x="27074" y="0"/>
                    <a:pt x="14516" y="12592"/>
                    <a:pt x="14516" y="28053"/>
                  </a:cubicBezTo>
                  <a:cubicBezTo>
                    <a:pt x="14516" y="38459"/>
                    <a:pt x="20192" y="47527"/>
                    <a:pt x="28640" y="52355"/>
                  </a:cubicBezTo>
                  <a:cubicBezTo>
                    <a:pt x="12004" y="58129"/>
                    <a:pt x="0" y="73982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3982"/>
                    <a:pt x="73068" y="58129"/>
                    <a:pt x="56400" y="52355"/>
                  </a:cubicBezTo>
                  <a:cubicBezTo>
                    <a:pt x="64848" y="47527"/>
                    <a:pt x="70557" y="38459"/>
                    <a:pt x="70557" y="28053"/>
                  </a:cubicBezTo>
                  <a:cubicBezTo>
                    <a:pt x="70557" y="12592"/>
                    <a:pt x="57966" y="0"/>
                    <a:pt x="42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78175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283800" y="2400000"/>
              <a:ext cx="2126025" cy="3057325"/>
            </a:xfrm>
            <a:custGeom>
              <a:avLst/>
              <a:gdLst/>
              <a:ahLst/>
              <a:cxnLst/>
              <a:rect l="l" t="t" r="r" b="b"/>
              <a:pathLst>
                <a:path w="85041" h="122293" extrusionOk="0">
                  <a:moveTo>
                    <a:pt x="42504" y="6035"/>
                  </a:moveTo>
                  <a:cubicBezTo>
                    <a:pt x="53627" y="6035"/>
                    <a:pt x="62826" y="14320"/>
                    <a:pt x="64294" y="25020"/>
                  </a:cubicBezTo>
                  <a:lnTo>
                    <a:pt x="53692" y="25020"/>
                  </a:lnTo>
                  <a:lnTo>
                    <a:pt x="53692" y="17354"/>
                  </a:lnTo>
                  <a:lnTo>
                    <a:pt x="47690" y="17354"/>
                  </a:lnTo>
                  <a:lnTo>
                    <a:pt x="47690" y="25020"/>
                  </a:lnTo>
                  <a:lnTo>
                    <a:pt x="20714" y="25020"/>
                  </a:lnTo>
                  <a:cubicBezTo>
                    <a:pt x="22182" y="14320"/>
                    <a:pt x="31413" y="6035"/>
                    <a:pt x="42504" y="6035"/>
                  </a:cubicBezTo>
                  <a:close/>
                  <a:moveTo>
                    <a:pt x="16604" y="38720"/>
                  </a:moveTo>
                  <a:cubicBezTo>
                    <a:pt x="18463" y="43189"/>
                    <a:pt x="21431" y="47071"/>
                    <a:pt x="25183" y="50039"/>
                  </a:cubicBezTo>
                  <a:lnTo>
                    <a:pt x="12233" y="50039"/>
                  </a:lnTo>
                  <a:lnTo>
                    <a:pt x="16604" y="38720"/>
                  </a:lnTo>
                  <a:close/>
                  <a:moveTo>
                    <a:pt x="64294" y="31054"/>
                  </a:moveTo>
                  <a:cubicBezTo>
                    <a:pt x="62826" y="41754"/>
                    <a:pt x="53627" y="50039"/>
                    <a:pt x="42504" y="50039"/>
                  </a:cubicBezTo>
                  <a:cubicBezTo>
                    <a:pt x="31413" y="50039"/>
                    <a:pt x="22182" y="41754"/>
                    <a:pt x="20714" y="31054"/>
                  </a:cubicBezTo>
                  <a:close/>
                  <a:moveTo>
                    <a:pt x="68665" y="38100"/>
                  </a:moveTo>
                  <a:lnTo>
                    <a:pt x="73917" y="50039"/>
                  </a:lnTo>
                  <a:lnTo>
                    <a:pt x="59825" y="50039"/>
                  </a:lnTo>
                  <a:cubicBezTo>
                    <a:pt x="63772" y="46940"/>
                    <a:pt x="66838" y="42830"/>
                    <a:pt x="68665" y="38100"/>
                  </a:cubicBezTo>
                  <a:close/>
                  <a:moveTo>
                    <a:pt x="42504" y="56074"/>
                  </a:moveTo>
                  <a:cubicBezTo>
                    <a:pt x="45701" y="56074"/>
                    <a:pt x="48799" y="56465"/>
                    <a:pt x="51768" y="57248"/>
                  </a:cubicBezTo>
                  <a:lnTo>
                    <a:pt x="42504" y="67882"/>
                  </a:lnTo>
                  <a:lnTo>
                    <a:pt x="33272" y="57248"/>
                  </a:lnTo>
                  <a:cubicBezTo>
                    <a:pt x="36208" y="56465"/>
                    <a:pt x="39307" y="56074"/>
                    <a:pt x="42504" y="56074"/>
                  </a:cubicBezTo>
                  <a:close/>
                  <a:moveTo>
                    <a:pt x="57835" y="59434"/>
                  </a:moveTo>
                  <a:cubicBezTo>
                    <a:pt x="70329" y="65240"/>
                    <a:pt x="79005" y="77929"/>
                    <a:pt x="79005" y="92575"/>
                  </a:cubicBezTo>
                  <a:lnTo>
                    <a:pt x="79005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489" y="93815"/>
                  </a:lnTo>
                  <a:lnTo>
                    <a:pt x="61489" y="116257"/>
                  </a:lnTo>
                  <a:lnTo>
                    <a:pt x="23519" y="116257"/>
                  </a:lnTo>
                  <a:lnTo>
                    <a:pt x="23519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02" y="116257"/>
                  </a:lnTo>
                  <a:lnTo>
                    <a:pt x="6002" y="92575"/>
                  </a:lnTo>
                  <a:cubicBezTo>
                    <a:pt x="6002" y="77929"/>
                    <a:pt x="14679" y="65240"/>
                    <a:pt x="27172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35" y="59434"/>
                  </a:lnTo>
                  <a:close/>
                  <a:moveTo>
                    <a:pt x="42504" y="0"/>
                  </a:moveTo>
                  <a:cubicBezTo>
                    <a:pt x="27270" y="0"/>
                    <a:pt x="14842" y="12265"/>
                    <a:pt x="14516" y="27434"/>
                  </a:cubicBezTo>
                  <a:lnTo>
                    <a:pt x="3458" y="56074"/>
                  </a:lnTo>
                  <a:lnTo>
                    <a:pt x="20714" y="56074"/>
                  </a:lnTo>
                  <a:cubicBezTo>
                    <a:pt x="8318" y="63511"/>
                    <a:pt x="0" y="77081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7081"/>
                    <a:pt x="76722" y="63511"/>
                    <a:pt x="64294" y="56074"/>
                  </a:cubicBezTo>
                  <a:lnTo>
                    <a:pt x="83116" y="56074"/>
                  </a:lnTo>
                  <a:lnTo>
                    <a:pt x="70524" y="27368"/>
                  </a:lnTo>
                  <a:cubicBezTo>
                    <a:pt x="70165" y="12233"/>
                    <a:pt x="57737" y="0"/>
                    <a:pt x="4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5271350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2052600" y="238125"/>
              <a:ext cx="3637125" cy="2137425"/>
            </a:xfrm>
            <a:custGeom>
              <a:avLst/>
              <a:gdLst/>
              <a:ahLst/>
              <a:cxnLst/>
              <a:rect l="l" t="t" r="r" b="b"/>
              <a:pathLst>
                <a:path w="145485" h="85497" extrusionOk="0">
                  <a:moveTo>
                    <a:pt x="80604" y="6035"/>
                  </a:moveTo>
                  <a:lnTo>
                    <a:pt x="80604" y="17680"/>
                  </a:lnTo>
                  <a:cubicBezTo>
                    <a:pt x="77766" y="22703"/>
                    <a:pt x="76135" y="28510"/>
                    <a:pt x="76135" y="34675"/>
                  </a:cubicBezTo>
                  <a:cubicBezTo>
                    <a:pt x="76135" y="40840"/>
                    <a:pt x="77766" y="46646"/>
                    <a:pt x="80604" y="51670"/>
                  </a:cubicBezTo>
                  <a:lnTo>
                    <a:pt x="80604" y="63315"/>
                  </a:lnTo>
                  <a:lnTo>
                    <a:pt x="30728" y="63315"/>
                  </a:lnTo>
                  <a:lnTo>
                    <a:pt x="19572" y="69709"/>
                  </a:lnTo>
                  <a:lnTo>
                    <a:pt x="23030" y="63315"/>
                  </a:lnTo>
                  <a:lnTo>
                    <a:pt x="6035" y="63315"/>
                  </a:lnTo>
                  <a:lnTo>
                    <a:pt x="6035" y="6035"/>
                  </a:lnTo>
                  <a:close/>
                  <a:moveTo>
                    <a:pt x="110810" y="6035"/>
                  </a:moveTo>
                  <a:cubicBezTo>
                    <a:pt x="126598" y="6035"/>
                    <a:pt x="139450" y="18887"/>
                    <a:pt x="139450" y="34675"/>
                  </a:cubicBezTo>
                  <a:cubicBezTo>
                    <a:pt x="139450" y="45081"/>
                    <a:pt x="133807" y="54671"/>
                    <a:pt x="124706" y="59727"/>
                  </a:cubicBezTo>
                  <a:lnTo>
                    <a:pt x="122096" y="61195"/>
                  </a:lnTo>
                  <a:lnTo>
                    <a:pt x="126728" y="69709"/>
                  </a:lnTo>
                  <a:lnTo>
                    <a:pt x="115050" y="63022"/>
                  </a:lnTo>
                  <a:lnTo>
                    <a:pt x="114072" y="63119"/>
                  </a:lnTo>
                  <a:cubicBezTo>
                    <a:pt x="112963" y="63250"/>
                    <a:pt x="111854" y="63315"/>
                    <a:pt x="110810" y="63315"/>
                  </a:cubicBezTo>
                  <a:cubicBezTo>
                    <a:pt x="95022" y="63315"/>
                    <a:pt x="82170" y="50463"/>
                    <a:pt x="82170" y="34675"/>
                  </a:cubicBezTo>
                  <a:cubicBezTo>
                    <a:pt x="82170" y="18887"/>
                    <a:pt x="95022" y="6035"/>
                    <a:pt x="110810" y="6035"/>
                  </a:cubicBezTo>
                  <a:close/>
                  <a:moveTo>
                    <a:pt x="0" y="0"/>
                  </a:moveTo>
                  <a:lnTo>
                    <a:pt x="0" y="69350"/>
                  </a:lnTo>
                  <a:lnTo>
                    <a:pt x="12918" y="69350"/>
                  </a:lnTo>
                  <a:lnTo>
                    <a:pt x="4078" y="85497"/>
                  </a:lnTo>
                  <a:lnTo>
                    <a:pt x="4078" y="85497"/>
                  </a:lnTo>
                  <a:lnTo>
                    <a:pt x="32326" y="69350"/>
                  </a:lnTo>
                  <a:lnTo>
                    <a:pt x="86639" y="69350"/>
                  </a:lnTo>
                  <a:lnTo>
                    <a:pt x="86639" y="59499"/>
                  </a:lnTo>
                  <a:cubicBezTo>
                    <a:pt x="92902" y="65566"/>
                    <a:pt x="101415" y="69350"/>
                    <a:pt x="110810" y="69350"/>
                  </a:cubicBezTo>
                  <a:cubicBezTo>
                    <a:pt x="111756" y="69350"/>
                    <a:pt x="112767" y="69285"/>
                    <a:pt x="113746" y="69219"/>
                  </a:cubicBezTo>
                  <a:lnTo>
                    <a:pt x="142190" y="85497"/>
                  </a:lnTo>
                  <a:lnTo>
                    <a:pt x="130153" y="63446"/>
                  </a:lnTo>
                  <a:cubicBezTo>
                    <a:pt x="139678" y="57020"/>
                    <a:pt x="145485" y="46255"/>
                    <a:pt x="145485" y="34675"/>
                  </a:cubicBezTo>
                  <a:cubicBezTo>
                    <a:pt x="145485" y="15560"/>
                    <a:pt x="129925" y="0"/>
                    <a:pt x="110810" y="0"/>
                  </a:cubicBezTo>
                  <a:cubicBezTo>
                    <a:pt x="101415" y="0"/>
                    <a:pt x="92902" y="3784"/>
                    <a:pt x="86639" y="9851"/>
                  </a:cubicBezTo>
                  <a:lnTo>
                    <a:pt x="86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353100" y="103240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764925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5176750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2680525" y="702125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3092350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3504175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680525" y="126645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003" y="6622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3092350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3504175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1"/>
          <p:cNvSpPr txBox="1">
            <a:spLocks noGrp="1"/>
          </p:cNvSpPr>
          <p:nvPr>
            <p:ph type="ctrTitle" idx="2"/>
          </p:nvPr>
        </p:nvSpPr>
        <p:spPr>
          <a:xfrm flipH="1">
            <a:off x="719975" y="2477106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Real-time Image Filter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1"/>
          </p:nvPr>
        </p:nvSpPr>
        <p:spPr>
          <a:xfrm flipH="1">
            <a:off x="72000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(Image Classification)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Hide images and gif that you choose not to see.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Dogs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Cats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Snakes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Trypophobia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4" name="Google Shape;274;p31"/>
          <p:cNvSpPr txBox="1">
            <a:spLocks noGrp="1"/>
          </p:cNvSpPr>
          <p:nvPr>
            <p:ph type="ctrTitle" idx="3"/>
          </p:nvPr>
        </p:nvSpPr>
        <p:spPr>
          <a:xfrm flipH="1">
            <a:off x="3708400" y="2477106"/>
            <a:ext cx="17272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Streamlit </a:t>
            </a:r>
            <a:br>
              <a:rPr lang="en" sz="1400" dirty="0">
                <a:solidFill>
                  <a:schemeClr val="lt1"/>
                </a:solidFill>
              </a:rPr>
            </a:br>
            <a:r>
              <a:rPr lang="en" sz="1400" dirty="0">
                <a:solidFill>
                  <a:schemeClr val="lt1"/>
                </a:solidFill>
              </a:rPr>
              <a:t>Post-Processing Image Filter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4"/>
          </p:nvPr>
        </p:nvSpPr>
        <p:spPr>
          <a:xfrm flipH="1">
            <a:off x="357945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(Instance Segmentation)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Identify images of snakes by pixel and filter them out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ctrTitle" idx="5"/>
          </p:nvPr>
        </p:nvSpPr>
        <p:spPr>
          <a:xfrm flipH="1">
            <a:off x="6908800" y="2477106"/>
            <a:ext cx="164315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Streamlit</a:t>
            </a:r>
            <a:br>
              <a:rPr lang="en-SG" sz="1400" dirty="0"/>
            </a:br>
            <a:r>
              <a:rPr lang="en-SG" sz="1400" dirty="0"/>
              <a:t>Post-Processing</a:t>
            </a:r>
            <a:br>
              <a:rPr lang="en-SG" sz="1400" dirty="0"/>
            </a:br>
            <a:r>
              <a:rPr lang="en-SG" sz="1400" dirty="0"/>
              <a:t>Video Filter</a:t>
            </a:r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6"/>
          </p:nvPr>
        </p:nvSpPr>
        <p:spPr>
          <a:xfrm flipH="1">
            <a:off x="6438900" y="3008281"/>
            <a:ext cx="2106551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(Instance Segmentation)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Identify images of snakes in a video by pixel and filter them out</a:t>
            </a:r>
          </a:p>
        </p:txBody>
      </p:sp>
      <p:sp>
        <p:nvSpPr>
          <p:cNvPr id="241" name="Google Shape;241;p31"/>
          <p:cNvSpPr txBox="1">
            <a:spLocks noGrp="1"/>
          </p:cNvSpPr>
          <p:nvPr>
            <p:ph type="ctrTitle"/>
          </p:nvPr>
        </p:nvSpPr>
        <p:spPr>
          <a:xfrm>
            <a:off x="3080975" y="509699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/>
              <a:t>Our Capabilities</a:t>
            </a:r>
            <a:endParaRPr sz="1800"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ADC7D1-FEBF-9336-D10A-60BABFEA4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68" y="156736"/>
            <a:ext cx="427771" cy="440799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884285CB-9FCD-3B3B-BB7D-FDA411A58FB0}"/>
              </a:ext>
            </a:extLst>
          </p:cNvPr>
          <p:cNvSpPr/>
          <p:nvPr/>
        </p:nvSpPr>
        <p:spPr>
          <a:xfrm>
            <a:off x="2810556" y="-76200"/>
            <a:ext cx="6886575" cy="5214938"/>
          </a:xfrm>
          <a:custGeom>
            <a:avLst/>
            <a:gdLst>
              <a:gd name="connsiteX0" fmla="*/ 0 w 7010400"/>
              <a:gd name="connsiteY0" fmla="*/ 0 h 5143500"/>
              <a:gd name="connsiteX1" fmla="*/ 7010400 w 7010400"/>
              <a:gd name="connsiteY1" fmla="*/ 0 h 5143500"/>
              <a:gd name="connsiteX2" fmla="*/ 7010400 w 7010400"/>
              <a:gd name="connsiteY2" fmla="*/ 5143500 h 5143500"/>
              <a:gd name="connsiteX3" fmla="*/ 0 w 7010400"/>
              <a:gd name="connsiteY3" fmla="*/ 5143500 h 5143500"/>
              <a:gd name="connsiteX4" fmla="*/ 0 w 7010400"/>
              <a:gd name="connsiteY4" fmla="*/ 0 h 514350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1123950 w 7010400"/>
              <a:gd name="connsiteY3" fmla="*/ 5162550 h 5162550"/>
              <a:gd name="connsiteX4" fmla="*/ 0 w 7010400"/>
              <a:gd name="connsiteY4" fmla="*/ 0 h 516255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685800 w 7010400"/>
              <a:gd name="connsiteY3" fmla="*/ 5162550 h 5162550"/>
              <a:gd name="connsiteX4" fmla="*/ 0 w 7010400"/>
              <a:gd name="connsiteY4" fmla="*/ 0 h 5162550"/>
              <a:gd name="connsiteX0" fmla="*/ 0 w 6324600"/>
              <a:gd name="connsiteY0" fmla="*/ 0 h 5200650"/>
              <a:gd name="connsiteX1" fmla="*/ 6324600 w 6324600"/>
              <a:gd name="connsiteY1" fmla="*/ 38100 h 5200650"/>
              <a:gd name="connsiteX2" fmla="*/ 6324600 w 6324600"/>
              <a:gd name="connsiteY2" fmla="*/ 5181600 h 5200650"/>
              <a:gd name="connsiteX3" fmla="*/ 0 w 6324600"/>
              <a:gd name="connsiteY3" fmla="*/ 5200650 h 5200650"/>
              <a:gd name="connsiteX4" fmla="*/ 0 w 6324600"/>
              <a:gd name="connsiteY4" fmla="*/ 0 h 520065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7150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5245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4938"/>
              <a:gd name="connsiteX1" fmla="*/ 6896100 w 6896100"/>
              <a:gd name="connsiteY1" fmla="*/ 57150 h 5214938"/>
              <a:gd name="connsiteX2" fmla="*/ 6896100 w 6896100"/>
              <a:gd name="connsiteY2" fmla="*/ 5200650 h 5214938"/>
              <a:gd name="connsiteX3" fmla="*/ 547687 w 6896100"/>
              <a:gd name="connsiteY3" fmla="*/ 5214938 h 5214938"/>
              <a:gd name="connsiteX4" fmla="*/ 0 w 6896100"/>
              <a:gd name="connsiteY4" fmla="*/ 0 h 5214938"/>
              <a:gd name="connsiteX0" fmla="*/ 0 w 6877050"/>
              <a:gd name="connsiteY0" fmla="*/ 0 h 5214938"/>
              <a:gd name="connsiteX1" fmla="*/ 6877050 w 6877050"/>
              <a:gd name="connsiteY1" fmla="*/ 57150 h 5214938"/>
              <a:gd name="connsiteX2" fmla="*/ 6877050 w 6877050"/>
              <a:gd name="connsiteY2" fmla="*/ 5200650 h 5214938"/>
              <a:gd name="connsiteX3" fmla="*/ 528637 w 6877050"/>
              <a:gd name="connsiteY3" fmla="*/ 5214938 h 5214938"/>
              <a:gd name="connsiteX4" fmla="*/ 0 w 6877050"/>
              <a:gd name="connsiteY4" fmla="*/ 0 h 5214938"/>
              <a:gd name="connsiteX0" fmla="*/ 0 w 6853237"/>
              <a:gd name="connsiteY0" fmla="*/ 0 h 5214938"/>
              <a:gd name="connsiteX1" fmla="*/ 6853237 w 6853237"/>
              <a:gd name="connsiteY1" fmla="*/ 57150 h 5214938"/>
              <a:gd name="connsiteX2" fmla="*/ 6853237 w 6853237"/>
              <a:gd name="connsiteY2" fmla="*/ 5200650 h 5214938"/>
              <a:gd name="connsiteX3" fmla="*/ 504824 w 6853237"/>
              <a:gd name="connsiteY3" fmla="*/ 5214938 h 5214938"/>
              <a:gd name="connsiteX4" fmla="*/ 0 w 6853237"/>
              <a:gd name="connsiteY4" fmla="*/ 0 h 5214938"/>
              <a:gd name="connsiteX0" fmla="*/ 0 w 6886575"/>
              <a:gd name="connsiteY0" fmla="*/ 0 h 5214938"/>
              <a:gd name="connsiteX1" fmla="*/ 6886575 w 6886575"/>
              <a:gd name="connsiteY1" fmla="*/ 57150 h 5214938"/>
              <a:gd name="connsiteX2" fmla="*/ 6886575 w 6886575"/>
              <a:gd name="connsiteY2" fmla="*/ 5200650 h 5214938"/>
              <a:gd name="connsiteX3" fmla="*/ 538162 w 6886575"/>
              <a:gd name="connsiteY3" fmla="*/ 5214938 h 5214938"/>
              <a:gd name="connsiteX4" fmla="*/ 0 w 6886575"/>
              <a:gd name="connsiteY4" fmla="*/ 0 h 52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6575" h="5214938">
                <a:moveTo>
                  <a:pt x="0" y="0"/>
                </a:moveTo>
                <a:lnTo>
                  <a:pt x="6886575" y="57150"/>
                </a:lnTo>
                <a:lnTo>
                  <a:pt x="6886575" y="5200650"/>
                </a:lnTo>
                <a:lnTo>
                  <a:pt x="538162" y="5214938"/>
                </a:lnTo>
                <a:lnTo>
                  <a:pt x="0" y="0"/>
                </a:lnTo>
                <a:close/>
              </a:path>
            </a:pathLst>
          </a:custGeom>
          <a:solidFill>
            <a:srgbClr val="F3F3F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900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EA5E-2210-24EC-378F-B7BCF4053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670" y="405336"/>
            <a:ext cx="1938366" cy="946200"/>
          </a:xfrm>
        </p:spPr>
        <p:txBody>
          <a:bodyPr/>
          <a:lstStyle/>
          <a:p>
            <a:r>
              <a:rPr lang="en-SG" sz="1600" dirty="0"/>
              <a:t>Chrome Extension</a:t>
            </a:r>
            <a:r>
              <a:rPr lang="en-SG" dirty="0"/>
              <a:t> Planning</a:t>
            </a:r>
            <a:br>
              <a:rPr lang="en-SG" dirty="0"/>
            </a:br>
            <a:br>
              <a:rPr lang="en-SG" dirty="0"/>
            </a:br>
            <a:r>
              <a:rPr lang="en-SG" dirty="0"/>
              <a:t>Business Requirements &amp; Success Factors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34726C-ACC7-256D-BD96-41DBBAB5B6CF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121950" y="257380"/>
            <a:ext cx="2900100" cy="970500"/>
          </a:xfrm>
        </p:spPr>
        <p:txBody>
          <a:bodyPr/>
          <a:lstStyle/>
          <a:p>
            <a:r>
              <a:rPr lang="en-SG" dirty="0"/>
              <a:t>Business Requirements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187588-52C2-33E2-01A3-D384358EF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1950" y="1362238"/>
            <a:ext cx="2505000" cy="970500"/>
          </a:xfrm>
        </p:spPr>
        <p:txBody>
          <a:bodyPr/>
          <a:lstStyle/>
          <a:p>
            <a:pPr>
              <a:buFontTx/>
              <a:buChar char="-"/>
            </a:pPr>
            <a:r>
              <a:rPr lang="en-SG" dirty="0" err="1"/>
              <a:t>Javascript</a:t>
            </a:r>
            <a:r>
              <a:rPr lang="en-SG" dirty="0"/>
              <a:t> compatible model (serverless)</a:t>
            </a:r>
          </a:p>
          <a:p>
            <a:pPr>
              <a:buFontTx/>
              <a:buChar char="-"/>
            </a:pPr>
            <a:r>
              <a:rPr lang="en-SG" dirty="0"/>
              <a:t>Speed</a:t>
            </a:r>
          </a:p>
          <a:p>
            <a:pPr>
              <a:buFontTx/>
              <a:buChar char="-"/>
            </a:pPr>
            <a:r>
              <a:rPr lang="en-SG" dirty="0"/>
              <a:t>Model pretrained with relevant dataset</a:t>
            </a:r>
          </a:p>
        </p:txBody>
      </p:sp>
      <p:pic>
        <p:nvPicPr>
          <p:cNvPr id="4098" name="Picture 2" descr="people sitting on chair in front of table while holding pens during daytime">
            <a:extLst>
              <a:ext uri="{FF2B5EF4-FFF2-40B4-BE49-F238E27FC236}">
                <a16:creationId xmlns:a16="http://schemas.microsoft.com/office/drawing/2014/main" id="{34B237FC-A190-89F9-EEC1-0FEA2B1C5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798497"/>
            <a:ext cx="2505000" cy="167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A40EC5-3761-B1CC-049D-42C8984D1CD2}"/>
              </a:ext>
            </a:extLst>
          </p:cNvPr>
          <p:cNvGrpSpPr/>
          <p:nvPr/>
        </p:nvGrpSpPr>
        <p:grpSpPr>
          <a:xfrm>
            <a:off x="3505200" y="2676404"/>
            <a:ext cx="5284526" cy="2239603"/>
            <a:chOff x="3505200" y="2676404"/>
            <a:chExt cx="5284526" cy="2239603"/>
          </a:xfrm>
        </p:grpSpPr>
        <p:sp>
          <p:nvSpPr>
            <p:cNvPr id="5" name="Title 2">
              <a:extLst>
                <a:ext uri="{FF2B5EF4-FFF2-40B4-BE49-F238E27FC236}">
                  <a16:creationId xmlns:a16="http://schemas.microsoft.com/office/drawing/2014/main" id="{CC5F7BDD-F931-10FF-382A-CD326456554E}"/>
                </a:ext>
              </a:extLst>
            </p:cNvPr>
            <p:cNvSpPr txBox="1">
              <a:spLocks/>
            </p:cNvSpPr>
            <p:nvPr/>
          </p:nvSpPr>
          <p:spPr>
            <a:xfrm>
              <a:off x="5889626" y="2676404"/>
              <a:ext cx="2900100" cy="9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Nunito Sans"/>
                <a:buNone/>
                <a:defRPr sz="13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r>
                <a:rPr lang="en-SG" dirty="0"/>
                <a:t>Success Factors</a:t>
              </a:r>
            </a:p>
          </p:txBody>
        </p:sp>
        <p:sp>
          <p:nvSpPr>
            <p:cNvPr id="6" name="Subtitle 3">
              <a:extLst>
                <a:ext uri="{FF2B5EF4-FFF2-40B4-BE49-F238E27FC236}">
                  <a16:creationId xmlns:a16="http://schemas.microsoft.com/office/drawing/2014/main" id="{9FF0D94A-55D1-4059-715C-C3E56AB628AC}"/>
                </a:ext>
              </a:extLst>
            </p:cNvPr>
            <p:cNvSpPr txBox="1">
              <a:spLocks/>
            </p:cNvSpPr>
            <p:nvPr/>
          </p:nvSpPr>
          <p:spPr>
            <a:xfrm>
              <a:off x="5889626" y="3781262"/>
              <a:ext cx="2505000" cy="9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9pPr>
            </a:lstStyle>
            <a:p>
              <a:pPr>
                <a:buFontTx/>
                <a:buChar char="-"/>
              </a:pPr>
              <a:r>
                <a:rPr lang="en-SG" dirty="0"/>
                <a:t>Model accuracy above 70%</a:t>
              </a:r>
            </a:p>
            <a:p>
              <a:pPr>
                <a:buFontTx/>
                <a:buChar char="-"/>
              </a:pPr>
              <a:r>
                <a:rPr lang="en-SG" dirty="0"/>
                <a:t>Functioning chrome extension</a:t>
              </a:r>
            </a:p>
          </p:txBody>
        </p:sp>
        <p:pic>
          <p:nvPicPr>
            <p:cNvPr id="4100" name="Picture 4" descr="man sitting on mountain cliff facing white clouds rising one hand at golden hour">
              <a:extLst>
                <a:ext uri="{FF2B5EF4-FFF2-40B4-BE49-F238E27FC236}">
                  <a16:creationId xmlns:a16="http://schemas.microsoft.com/office/drawing/2014/main" id="{E5648232-092F-0140-DDD0-D4EB6614B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2731607"/>
              <a:ext cx="1747520" cy="218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326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Fulfilling Business Requirements</a:t>
            </a:r>
          </a:p>
        </p:txBody>
      </p:sp>
      <p:sp>
        <p:nvSpPr>
          <p:cNvPr id="5" name="Google Shape;402;p39">
            <a:extLst>
              <a:ext uri="{FF2B5EF4-FFF2-40B4-BE49-F238E27FC236}">
                <a16:creationId xmlns:a16="http://schemas.microsoft.com/office/drawing/2014/main" id="{886D766F-78A9-4D1D-D969-29C4C07FAC34}"/>
              </a:ext>
            </a:extLst>
          </p:cNvPr>
          <p:cNvSpPr txBox="1">
            <a:spLocks/>
          </p:cNvSpPr>
          <p:nvPr/>
        </p:nvSpPr>
        <p:spPr>
          <a:xfrm>
            <a:off x="3233375" y="146566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sz="2800" dirty="0" err="1">
                <a:solidFill>
                  <a:schemeClr val="tx1"/>
                </a:solidFill>
              </a:rPr>
              <a:t>MobileNet</a:t>
            </a:r>
            <a:r>
              <a:rPr lang="en-SG" sz="2800" dirty="0">
                <a:solidFill>
                  <a:schemeClr val="tx1"/>
                </a:solidFill>
              </a:rPr>
              <a:t> V2</a:t>
            </a:r>
          </a:p>
        </p:txBody>
      </p:sp>
      <p:pic>
        <p:nvPicPr>
          <p:cNvPr id="5122" name="Picture 2" descr="TensorFlow.js | Machine Learning for JavaScript Developers">
            <a:extLst>
              <a:ext uri="{FF2B5EF4-FFF2-40B4-BE49-F238E27FC236}">
                <a16:creationId xmlns:a16="http://schemas.microsoft.com/office/drawing/2014/main" id="{01134666-8486-60B0-4DB1-D56DCEB2A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0" y="2154761"/>
            <a:ext cx="2605620" cy="14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02;p39">
            <a:extLst>
              <a:ext uri="{FF2B5EF4-FFF2-40B4-BE49-F238E27FC236}">
                <a16:creationId xmlns:a16="http://schemas.microsoft.com/office/drawing/2014/main" id="{D38AC079-6EA8-A71C-DF16-F2AE9ADB0AEB}"/>
              </a:ext>
            </a:extLst>
          </p:cNvPr>
          <p:cNvSpPr txBox="1">
            <a:spLocks/>
          </p:cNvSpPr>
          <p:nvPr/>
        </p:nvSpPr>
        <p:spPr>
          <a:xfrm>
            <a:off x="0" y="181021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dirty="0">
                <a:solidFill>
                  <a:schemeClr val="tx1"/>
                </a:solidFill>
              </a:rPr>
              <a:t>JavaScript Requirement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95FC4D-9694-75E8-5C19-D7ACB547FA6D}"/>
              </a:ext>
            </a:extLst>
          </p:cNvPr>
          <p:cNvGrpSpPr/>
          <p:nvPr/>
        </p:nvGrpSpPr>
        <p:grpSpPr>
          <a:xfrm>
            <a:off x="2466950" y="3167097"/>
            <a:ext cx="4514850" cy="1859850"/>
            <a:chOff x="2793810" y="3103597"/>
            <a:chExt cx="4514850" cy="1859850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DBAE0E53-3962-8376-ACBF-E9805703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810" y="3620422"/>
              <a:ext cx="4514850" cy="1343025"/>
            </a:xfrm>
            <a:prstGeom prst="rect">
              <a:avLst/>
            </a:prstGeom>
          </p:spPr>
        </p:pic>
        <p:sp>
          <p:nvSpPr>
            <p:cNvPr id="8" name="Google Shape;402;p39">
              <a:extLst>
                <a:ext uri="{FF2B5EF4-FFF2-40B4-BE49-F238E27FC236}">
                  <a16:creationId xmlns:a16="http://schemas.microsoft.com/office/drawing/2014/main" id="{D2C393C0-6BBA-C394-FE1A-470A435BDD8D}"/>
                </a:ext>
              </a:extLst>
            </p:cNvPr>
            <p:cNvSpPr txBox="1">
              <a:spLocks/>
            </p:cNvSpPr>
            <p:nvPr/>
          </p:nvSpPr>
          <p:spPr>
            <a:xfrm>
              <a:off x="3560235" y="3103597"/>
              <a:ext cx="2982000" cy="34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lt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9pPr>
            </a:lstStyle>
            <a:p>
              <a:r>
                <a:rPr lang="en-SG" dirty="0">
                  <a:solidFill>
                    <a:schemeClr val="tx1"/>
                  </a:solidFill>
                </a:rPr>
                <a:t>Speed</a:t>
              </a:r>
            </a:p>
          </p:txBody>
        </p:sp>
      </p:grpSp>
      <p:sp>
        <p:nvSpPr>
          <p:cNvPr id="13" name="Google Shape;402;p39">
            <a:extLst>
              <a:ext uri="{FF2B5EF4-FFF2-40B4-BE49-F238E27FC236}">
                <a16:creationId xmlns:a16="http://schemas.microsoft.com/office/drawing/2014/main" id="{1C519A5F-3607-9997-A0B1-D49181F279F5}"/>
              </a:ext>
            </a:extLst>
          </p:cNvPr>
          <p:cNvSpPr txBox="1">
            <a:spLocks/>
          </p:cNvSpPr>
          <p:nvPr/>
        </p:nvSpPr>
        <p:spPr>
          <a:xfrm>
            <a:off x="6149301" y="181021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dirty="0">
                <a:solidFill>
                  <a:schemeClr val="tx1"/>
                </a:solidFill>
              </a:rPr>
              <a:t>Relevant Pretrained Dataset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1BDBE0-9730-D466-F1B9-F390ADD4F283}"/>
              </a:ext>
            </a:extLst>
          </p:cNvPr>
          <p:cNvGrpSpPr/>
          <p:nvPr/>
        </p:nvGrpSpPr>
        <p:grpSpPr>
          <a:xfrm>
            <a:off x="6677461" y="2082485"/>
            <a:ext cx="1925680" cy="1610212"/>
            <a:chOff x="6677461" y="2033117"/>
            <a:chExt cx="1925680" cy="1610212"/>
          </a:xfrm>
        </p:grpSpPr>
        <p:pic>
          <p:nvPicPr>
            <p:cNvPr id="5126" name="Picture 6" descr="Cat Dog Snake Together Isolated On Stock Photo 1933018322 | Shutterstock">
              <a:extLst>
                <a:ext uri="{FF2B5EF4-FFF2-40B4-BE49-F238E27FC236}">
                  <a16:creationId xmlns:a16="http://schemas.microsoft.com/office/drawing/2014/main" id="{C0501862-C805-DA1E-EF90-9D8112A1A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461" y="2128749"/>
              <a:ext cx="1925680" cy="151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ImageNet - Crunchbase Company Profile &amp; Funding">
              <a:extLst>
                <a:ext uri="{FF2B5EF4-FFF2-40B4-BE49-F238E27FC236}">
                  <a16:creationId xmlns:a16="http://schemas.microsoft.com/office/drawing/2014/main" id="{B3874066-83BA-DBDA-D8BE-BD4347D5F2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05" b="31066"/>
            <a:stretch/>
          </p:blipFill>
          <p:spPr bwMode="auto">
            <a:xfrm>
              <a:off x="7012938" y="2033117"/>
              <a:ext cx="1320800" cy="41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609B71D-C84F-B5E3-3EE4-99CD01441DCC}"/>
              </a:ext>
            </a:extLst>
          </p:cNvPr>
          <p:cNvSpPr/>
          <p:nvPr/>
        </p:nvSpPr>
        <p:spPr>
          <a:xfrm>
            <a:off x="2466950" y="3860800"/>
            <a:ext cx="4514850" cy="199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357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Model Architecture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34E58786-31D7-0EBA-45CD-B4D1C184F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" y="1308101"/>
            <a:ext cx="7458861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0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/>
          <p:nvPr/>
        </p:nvSpPr>
        <p:spPr>
          <a:xfrm>
            <a:off x="1866900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2" name="Google Shape;382;p36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INTERNET</a:t>
            </a:r>
            <a:endParaRPr dirty="0"/>
          </a:p>
        </p:txBody>
      </p:sp>
      <p:pic>
        <p:nvPicPr>
          <p:cNvPr id="4" name="Picture 6" descr="Young muslim family of three people using laptop sitting on floor after moving new home. real estate, house ownership and relocation concept. parents browsing internet, daughter pointing at screen">
            <a:extLst>
              <a:ext uri="{FF2B5EF4-FFF2-40B4-BE49-F238E27FC236}">
                <a16:creationId xmlns:a16="http://schemas.microsoft.com/office/drawing/2014/main" id="{B5B45CEC-ED8A-44EE-BA24-7BD8EA102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5"/>
          <a:stretch/>
        </p:blipFill>
        <p:spPr bwMode="auto">
          <a:xfrm rot="20700000">
            <a:off x="260462" y="1113817"/>
            <a:ext cx="38381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674EC0-500C-31D4-18E2-20575751EF42}"/>
              </a:ext>
            </a:extLst>
          </p:cNvPr>
          <p:cNvGrpSpPr/>
          <p:nvPr/>
        </p:nvGrpSpPr>
        <p:grpSpPr>
          <a:xfrm>
            <a:off x="6930495" y="1469185"/>
            <a:ext cx="1571867" cy="1361485"/>
            <a:chOff x="5647053" y="3110939"/>
            <a:chExt cx="1571867" cy="1361485"/>
          </a:xfrm>
        </p:grpSpPr>
        <p:sp>
          <p:nvSpPr>
            <p:cNvPr id="6" name="Google Shape;404;p39">
              <a:extLst>
                <a:ext uri="{FF2B5EF4-FFF2-40B4-BE49-F238E27FC236}">
                  <a16:creationId xmlns:a16="http://schemas.microsoft.com/office/drawing/2014/main" id="{C6B18EED-431D-B6CB-F7A1-C7CEA7CA0993}"/>
                </a:ext>
              </a:extLst>
            </p:cNvPr>
            <p:cNvSpPr/>
            <p:nvPr/>
          </p:nvSpPr>
          <p:spPr>
            <a:xfrm>
              <a:off x="5647053" y="3110939"/>
              <a:ext cx="1571867" cy="1361485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6;p39">
              <a:extLst>
                <a:ext uri="{FF2B5EF4-FFF2-40B4-BE49-F238E27FC236}">
                  <a16:creationId xmlns:a16="http://schemas.microsoft.com/office/drawing/2014/main" id="{F179F51C-C2F1-82FE-8832-96408FAD80A4}"/>
                </a:ext>
              </a:extLst>
            </p:cNvPr>
            <p:cNvSpPr txBox="1"/>
            <p:nvPr/>
          </p:nvSpPr>
          <p:spPr>
            <a:xfrm>
              <a:off x="5882036" y="3567120"/>
              <a:ext cx="11019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100" b="1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U</a:t>
              </a:r>
              <a:r>
                <a:rPr lang="en" sz="1100" b="1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seful VIDEOS</a:t>
              </a:r>
              <a:endParaRPr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DF24187-3C29-B2EF-0716-B5E229C63596}"/>
              </a:ext>
            </a:extLst>
          </p:cNvPr>
          <p:cNvGrpSpPr/>
          <p:nvPr/>
        </p:nvGrpSpPr>
        <p:grpSpPr>
          <a:xfrm>
            <a:off x="5697266" y="3138583"/>
            <a:ext cx="1468212" cy="1271492"/>
            <a:chOff x="4103646" y="817329"/>
            <a:chExt cx="1965378" cy="1702044"/>
          </a:xfrm>
        </p:grpSpPr>
        <p:sp>
          <p:nvSpPr>
            <p:cNvPr id="7" name="Google Shape;405;p39">
              <a:extLst>
                <a:ext uri="{FF2B5EF4-FFF2-40B4-BE49-F238E27FC236}">
                  <a16:creationId xmlns:a16="http://schemas.microsoft.com/office/drawing/2014/main" id="{63C67EAB-93D2-5FFB-568C-B0821094356E}"/>
                </a:ext>
              </a:extLst>
            </p:cNvPr>
            <p:cNvSpPr/>
            <p:nvPr/>
          </p:nvSpPr>
          <p:spPr>
            <a:xfrm>
              <a:off x="4103646" y="817329"/>
              <a:ext cx="1965378" cy="1702044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4;p39">
              <a:extLst>
                <a:ext uri="{FF2B5EF4-FFF2-40B4-BE49-F238E27FC236}">
                  <a16:creationId xmlns:a16="http://schemas.microsoft.com/office/drawing/2014/main" id="{4041340A-3A1B-F109-BBD6-8A5332EAF1D4}"/>
                </a:ext>
              </a:extLst>
            </p:cNvPr>
            <p:cNvSpPr txBox="1"/>
            <p:nvPr/>
          </p:nvSpPr>
          <p:spPr>
            <a:xfrm>
              <a:off x="4535384" y="1383798"/>
              <a:ext cx="11019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100" b="1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U</a:t>
              </a:r>
              <a:r>
                <a:rPr lang="en" sz="1100" b="1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seful TEXT</a:t>
              </a:r>
              <a:endParaRPr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E4D30F-DD13-6F63-9783-F9DACCDA90A9}"/>
              </a:ext>
            </a:extLst>
          </p:cNvPr>
          <p:cNvGrpSpPr/>
          <p:nvPr/>
        </p:nvGrpSpPr>
        <p:grpSpPr>
          <a:xfrm>
            <a:off x="4372039" y="928981"/>
            <a:ext cx="1572129" cy="1361485"/>
            <a:chOff x="6795831" y="914582"/>
            <a:chExt cx="1572129" cy="1361485"/>
          </a:xfrm>
        </p:grpSpPr>
        <p:sp>
          <p:nvSpPr>
            <p:cNvPr id="5" name="Google Shape;403;p39">
              <a:extLst>
                <a:ext uri="{FF2B5EF4-FFF2-40B4-BE49-F238E27FC236}">
                  <a16:creationId xmlns:a16="http://schemas.microsoft.com/office/drawing/2014/main" id="{FD1BE673-F39F-AA88-ADB7-E6F7CA6CEA68}"/>
                </a:ext>
              </a:extLst>
            </p:cNvPr>
            <p:cNvSpPr/>
            <p:nvPr/>
          </p:nvSpPr>
          <p:spPr>
            <a:xfrm>
              <a:off x="6795831" y="914582"/>
              <a:ext cx="1572129" cy="1361485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6;p39">
              <a:extLst>
                <a:ext uri="{FF2B5EF4-FFF2-40B4-BE49-F238E27FC236}">
                  <a16:creationId xmlns:a16="http://schemas.microsoft.com/office/drawing/2014/main" id="{03AA355C-808C-87BF-9E81-A5F4702B2C01}"/>
                </a:ext>
              </a:extLst>
            </p:cNvPr>
            <p:cNvSpPr txBox="1"/>
            <p:nvPr/>
          </p:nvSpPr>
          <p:spPr>
            <a:xfrm>
              <a:off x="7030945" y="1372377"/>
              <a:ext cx="11019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100" b="1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U</a:t>
              </a:r>
              <a:r>
                <a:rPr lang="en" sz="1100" b="1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seful IMAGES</a:t>
              </a:r>
              <a:endParaRPr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68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3D4A05-27ED-1A28-0485-1C38D56A6613}"/>
              </a:ext>
            </a:extLst>
          </p:cNvPr>
          <p:cNvGrpSpPr/>
          <p:nvPr/>
        </p:nvGrpSpPr>
        <p:grpSpPr>
          <a:xfrm>
            <a:off x="206748" y="-435288"/>
            <a:ext cx="4658977" cy="5718804"/>
            <a:chOff x="209547" y="-435288"/>
            <a:chExt cx="4658977" cy="5718804"/>
          </a:xfr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04F0639-0FB9-E6C2-2034-16D84B9F2EE2}"/>
                </a:ext>
              </a:extLst>
            </p:cNvPr>
            <p:cNvSpPr/>
            <p:nvPr/>
          </p:nvSpPr>
          <p:spPr>
            <a:xfrm flipH="1">
              <a:off x="209547" y="-435288"/>
              <a:ext cx="4658977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6C719D2-56F7-3C8A-46A8-A0218ECDB12A}"/>
                </a:ext>
              </a:extLst>
            </p:cNvPr>
            <p:cNvSpPr/>
            <p:nvPr/>
          </p:nvSpPr>
          <p:spPr>
            <a:xfrm flipH="1" flipV="1">
              <a:off x="209547" y="2424114"/>
              <a:ext cx="4658977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DFAF5BE-9353-7EC5-CB36-C26895363E5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1889225" y="2004895"/>
            <a:ext cx="2979300" cy="754500"/>
          </a:xfrm>
        </p:spPr>
        <p:txBody>
          <a:bodyPr/>
          <a:lstStyle/>
          <a:p>
            <a:r>
              <a:rPr lang="en-SG" sz="4000" dirty="0"/>
              <a:t>Metrics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7E9A14-2BF7-FC75-A3D5-3BE774D41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33304"/>
              </p:ext>
            </p:extLst>
          </p:nvPr>
        </p:nvGraphicFramePr>
        <p:xfrm>
          <a:off x="4377690" y="1748155"/>
          <a:ext cx="4523740" cy="1645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5820">
                  <a:extLst>
                    <a:ext uri="{9D8B030D-6E8A-4147-A177-3AD203B41FA5}">
                      <a16:colId xmlns:a16="http://schemas.microsoft.com/office/drawing/2014/main" val="1105297996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617126639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978370544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18270401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SG" b="1" dirty="0">
                          <a:effectLst/>
                        </a:rPr>
                        <a:t>Hidden Layers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b="1" dirty="0">
                          <a:effectLst/>
                        </a:rPr>
                        <a:t>Regularisation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b="1" dirty="0">
                          <a:effectLst/>
                        </a:rPr>
                        <a:t>Validation Loss*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b="1" dirty="0">
                          <a:effectLst/>
                        </a:rPr>
                        <a:t>Validation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72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0.1402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0.9586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9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EarlyStopping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0.1570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0.9603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422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EarlyStopping, Dropout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0.1533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dirty="0">
                          <a:effectLst/>
                        </a:rPr>
                        <a:t>0.9522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527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AB2E7DA-6098-390A-A32E-66FFFD4D7453}"/>
              </a:ext>
            </a:extLst>
          </p:cNvPr>
          <p:cNvSpPr/>
          <p:nvPr/>
        </p:nvSpPr>
        <p:spPr>
          <a:xfrm>
            <a:off x="4377690" y="2282243"/>
            <a:ext cx="4514850" cy="289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1CF06-29F1-C327-DFBF-1F49D177E3DE}"/>
              </a:ext>
            </a:extLst>
          </p:cNvPr>
          <p:cNvSpPr txBox="1"/>
          <p:nvPr/>
        </p:nvSpPr>
        <p:spPr>
          <a:xfrm>
            <a:off x="4673600" y="4089400"/>
            <a:ext cx="384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* Loss Function: </a:t>
            </a:r>
            <a:r>
              <a:rPr lang="en-SG" dirty="0" err="1">
                <a:latin typeface="+mn-lt"/>
              </a:rPr>
              <a:t>categorical_crossentropy</a:t>
            </a:r>
            <a:endParaRPr lang="en-S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1102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ud in the sky&#10;&#10;Description automatically generated with medium confidence">
            <a:extLst>
              <a:ext uri="{FF2B5EF4-FFF2-40B4-BE49-F238E27FC236}">
                <a16:creationId xmlns:a16="http://schemas.microsoft.com/office/drawing/2014/main" id="{7FF02C63-8037-DC8D-976C-FB8545172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8051" y="1"/>
            <a:ext cx="5695950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96ED1E-ECBA-F954-8CCE-78C44600D82B}"/>
              </a:ext>
            </a:extLst>
          </p:cNvPr>
          <p:cNvGrpSpPr/>
          <p:nvPr/>
        </p:nvGrpSpPr>
        <p:grpSpPr>
          <a:xfrm>
            <a:off x="206748" y="-435288"/>
            <a:ext cx="4658977" cy="5718804"/>
            <a:chOff x="209547" y="-435288"/>
            <a:chExt cx="4658977" cy="5718804"/>
          </a:xfrm>
          <a:solidFill>
            <a:srgbClr val="F3F3F3"/>
          </a:solidFill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B2E8B7EC-1748-4857-30B3-5F79CECAEDF8}"/>
                </a:ext>
              </a:extLst>
            </p:cNvPr>
            <p:cNvSpPr/>
            <p:nvPr/>
          </p:nvSpPr>
          <p:spPr>
            <a:xfrm flipH="1">
              <a:off x="209547" y="-435288"/>
              <a:ext cx="4658977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01227675-037D-5DBD-B4F0-28D5278B9C70}"/>
                </a:ext>
              </a:extLst>
            </p:cNvPr>
            <p:cNvSpPr/>
            <p:nvPr/>
          </p:nvSpPr>
          <p:spPr>
            <a:xfrm flipH="1" flipV="1">
              <a:off x="209547" y="2424114"/>
              <a:ext cx="4658977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0A08617-6256-494A-6601-BC4C7ABE2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584325" y="3049274"/>
            <a:ext cx="3281400" cy="803100"/>
          </a:xfrm>
        </p:spPr>
        <p:txBody>
          <a:bodyPr/>
          <a:lstStyle/>
          <a:p>
            <a:r>
              <a:rPr lang="en-SG" dirty="0"/>
              <a:t>Showcase</a:t>
            </a:r>
          </a:p>
        </p:txBody>
      </p:sp>
      <p:sp>
        <p:nvSpPr>
          <p:cNvPr id="6" name="Google Shape;289;p32">
            <a:extLst>
              <a:ext uri="{FF2B5EF4-FFF2-40B4-BE49-F238E27FC236}">
                <a16:creationId xmlns:a16="http://schemas.microsoft.com/office/drawing/2014/main" id="{18BD7908-86C6-45F0-20CE-A26B991BAE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1584325" y="1530037"/>
            <a:ext cx="3281400" cy="75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Chrome Extension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11200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/>
          <p:nvPr/>
        </p:nvSpPr>
        <p:spPr>
          <a:xfrm>
            <a:off x="1866900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2" name="Google Shape;382;p36"/>
          <p:cNvSpPr txBox="1">
            <a:spLocks noGrp="1"/>
          </p:cNvSpPr>
          <p:nvPr>
            <p:ph type="ctrTitle"/>
          </p:nvPr>
        </p:nvSpPr>
        <p:spPr>
          <a:xfrm>
            <a:off x="1019444" y="405336"/>
            <a:ext cx="2765747" cy="328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CHROME / EDGE EXTENTION</a:t>
            </a:r>
            <a:endParaRPr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694050-608D-A44B-983D-D2A6B8C9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1" y="171850"/>
            <a:ext cx="625990" cy="645055"/>
          </a:xfrm>
          <a:prstGeom prst="rect">
            <a:avLst/>
          </a:prstGeom>
        </p:spPr>
      </p:pic>
      <p:sp>
        <p:nvSpPr>
          <p:cNvPr id="3" name="Google Shape;379;p36">
            <a:extLst>
              <a:ext uri="{FF2B5EF4-FFF2-40B4-BE49-F238E27FC236}">
                <a16:creationId xmlns:a16="http://schemas.microsoft.com/office/drawing/2014/main" id="{86649F98-35AE-1A41-10D2-83465911B33D}"/>
              </a:ext>
            </a:extLst>
          </p:cNvPr>
          <p:cNvSpPr txBox="1"/>
          <p:nvPr/>
        </p:nvSpPr>
        <p:spPr>
          <a:xfrm>
            <a:off x="4791000" y="0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Capability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" name="Google Shape;380;p36">
            <a:extLst>
              <a:ext uri="{FF2B5EF4-FFF2-40B4-BE49-F238E27FC236}">
                <a16:creationId xmlns:a16="http://schemas.microsoft.com/office/drawing/2014/main" id="{D539107E-0F34-B7F5-1DDE-6719225648FF}"/>
              </a:ext>
            </a:extLst>
          </p:cNvPr>
          <p:cNvSpPr txBox="1"/>
          <p:nvPr/>
        </p:nvSpPr>
        <p:spPr>
          <a:xfrm>
            <a:off x="4791000" y="644706"/>
            <a:ext cx="3629100" cy="5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Allow user selection of picture categories to hide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Works with asynchronous loaded pictures</a:t>
            </a:r>
          </a:p>
        </p:txBody>
      </p:sp>
      <p:sp>
        <p:nvSpPr>
          <p:cNvPr id="7" name="Google Shape;379;p36">
            <a:extLst>
              <a:ext uri="{FF2B5EF4-FFF2-40B4-BE49-F238E27FC236}">
                <a16:creationId xmlns:a16="http://schemas.microsoft.com/office/drawing/2014/main" id="{EEE165DF-1097-D5E5-EDE2-486B92D0A6F0}"/>
              </a:ext>
            </a:extLst>
          </p:cNvPr>
          <p:cNvSpPr txBox="1"/>
          <p:nvPr/>
        </p:nvSpPr>
        <p:spPr>
          <a:xfrm>
            <a:off x="4791000" y="1002425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Showcase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" name="Google Shape;380;p36">
            <a:extLst>
              <a:ext uri="{FF2B5EF4-FFF2-40B4-BE49-F238E27FC236}">
                <a16:creationId xmlns:a16="http://schemas.microsoft.com/office/drawing/2014/main" id="{4CA0117C-BB4F-55F6-11E6-E434C5E84BF7}"/>
              </a:ext>
            </a:extLst>
          </p:cNvPr>
          <p:cNvSpPr txBox="1"/>
          <p:nvPr/>
        </p:nvSpPr>
        <p:spPr>
          <a:xfrm>
            <a:off x="4791000" y="1647130"/>
            <a:ext cx="4175200" cy="84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Dogs: 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  <a:hlinkClick r:id="rId4"/>
              </a:rPr>
              <a:t>https://www.instagram.com/spcasgadopt/</a:t>
            </a:r>
            <a:endParaRPr lang="en-SG" sz="1100" dirty="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Snake: 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  <a:hlinkClick r:id="rId5"/>
              </a:rPr>
              <a:t>https://www.straitstimes.com/singapore/environment/python-removed-from-traffic-junction-near-waterway-point-in-punggol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Trypophobia: 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  <a:hlinkClick r:id="rId6"/>
              </a:rPr>
              <a:t>https://dangerousminds.net/comments/apparently_trypophobia_a_fear_of_tiny_clusters_of_holes_isnt_a_phobia_but_a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 </a:t>
            </a:r>
            <a:endParaRPr sz="11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9" name="Google Shape;379;p36">
            <a:extLst>
              <a:ext uri="{FF2B5EF4-FFF2-40B4-BE49-F238E27FC236}">
                <a16:creationId xmlns:a16="http://schemas.microsoft.com/office/drawing/2014/main" id="{18034F48-A026-8E0F-D0E4-DF71DFDF8F95}"/>
              </a:ext>
            </a:extLst>
          </p:cNvPr>
          <p:cNvSpPr txBox="1"/>
          <p:nvPr/>
        </p:nvSpPr>
        <p:spPr>
          <a:xfrm>
            <a:off x="4791000" y="2978743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Limitations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" name="Google Shape;380;p36">
            <a:extLst>
              <a:ext uri="{FF2B5EF4-FFF2-40B4-BE49-F238E27FC236}">
                <a16:creationId xmlns:a16="http://schemas.microsoft.com/office/drawing/2014/main" id="{1C2A011E-9CAB-3DA1-866B-E214B3812669}"/>
              </a:ext>
            </a:extLst>
          </p:cNvPr>
          <p:cNvSpPr txBox="1"/>
          <p:nvPr/>
        </p:nvSpPr>
        <p:spPr>
          <a:xfrm>
            <a:off x="4791000" y="3623449"/>
            <a:ext cx="3629100" cy="5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Only work with images bigger than 128 * 128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Only process image after they are loaded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Do not work with multioutput per picture</a:t>
            </a:r>
          </a:p>
        </p:txBody>
      </p:sp>
      <p:pic>
        <p:nvPicPr>
          <p:cNvPr id="6" name="Picture 5" descr="A cloud in the sky&#10;&#10;Description automatically generated with medium confidence">
            <a:extLst>
              <a:ext uri="{FF2B5EF4-FFF2-40B4-BE49-F238E27FC236}">
                <a16:creationId xmlns:a16="http://schemas.microsoft.com/office/drawing/2014/main" id="{0DD13F57-DC7D-85ED-17F5-4886AAE6DB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4609">
            <a:off x="627309" y="1469708"/>
            <a:ext cx="3018069" cy="30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51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31675448-8849-DD1A-9171-294462F5E981}"/>
              </a:ext>
            </a:extLst>
          </p:cNvPr>
          <p:cNvSpPr/>
          <p:nvPr/>
        </p:nvSpPr>
        <p:spPr>
          <a:xfrm>
            <a:off x="0" y="4757057"/>
            <a:ext cx="3363686" cy="386443"/>
          </a:xfrm>
          <a:custGeom>
            <a:avLst/>
            <a:gdLst>
              <a:gd name="connsiteX0" fmla="*/ 0 w 3363686"/>
              <a:gd name="connsiteY0" fmla="*/ 0 h 386443"/>
              <a:gd name="connsiteX1" fmla="*/ 3363686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  <a:gd name="connsiteX0" fmla="*/ 0 w 3363686"/>
              <a:gd name="connsiteY0" fmla="*/ 0 h 386443"/>
              <a:gd name="connsiteX1" fmla="*/ 3316061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3686" h="386443">
                <a:moveTo>
                  <a:pt x="0" y="0"/>
                </a:moveTo>
                <a:lnTo>
                  <a:pt x="3316061" y="0"/>
                </a:lnTo>
                <a:lnTo>
                  <a:pt x="3363686" y="386443"/>
                </a:lnTo>
                <a:lnTo>
                  <a:pt x="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Chrome Extension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C46609F3-254D-E60E-2977-1C533386F57B}"/>
              </a:ext>
            </a:extLst>
          </p:cNvPr>
          <p:cNvSpPr/>
          <p:nvPr/>
        </p:nvSpPr>
        <p:spPr>
          <a:xfrm>
            <a:off x="3306535" y="4757057"/>
            <a:ext cx="5837465" cy="386443"/>
          </a:xfrm>
          <a:custGeom>
            <a:avLst/>
            <a:gdLst>
              <a:gd name="connsiteX0" fmla="*/ 0 w 6335672"/>
              <a:gd name="connsiteY0" fmla="*/ 0 h 386443"/>
              <a:gd name="connsiteX1" fmla="*/ 6335672 w 6335672"/>
              <a:gd name="connsiteY1" fmla="*/ 0 h 386443"/>
              <a:gd name="connsiteX2" fmla="*/ 6335672 w 6335672"/>
              <a:gd name="connsiteY2" fmla="*/ 386443 h 386443"/>
              <a:gd name="connsiteX3" fmla="*/ 0 w 6335672"/>
              <a:gd name="connsiteY3" fmla="*/ 386443 h 386443"/>
              <a:gd name="connsiteX4" fmla="*/ 0 w 6335672"/>
              <a:gd name="connsiteY4" fmla="*/ 0 h 386443"/>
              <a:gd name="connsiteX0" fmla="*/ 0 w 6430922"/>
              <a:gd name="connsiteY0" fmla="*/ 0 h 386443"/>
              <a:gd name="connsiteX1" fmla="*/ 6430922 w 6430922"/>
              <a:gd name="connsiteY1" fmla="*/ 0 h 386443"/>
              <a:gd name="connsiteX2" fmla="*/ 6430922 w 6430922"/>
              <a:gd name="connsiteY2" fmla="*/ 386443 h 386443"/>
              <a:gd name="connsiteX3" fmla="*/ 95250 w 6430922"/>
              <a:gd name="connsiteY3" fmla="*/ 386443 h 386443"/>
              <a:gd name="connsiteX4" fmla="*/ 0 w 6430922"/>
              <a:gd name="connsiteY4" fmla="*/ 0 h 386443"/>
              <a:gd name="connsiteX0" fmla="*/ 0 w 6392822"/>
              <a:gd name="connsiteY0" fmla="*/ 0 h 386443"/>
              <a:gd name="connsiteX1" fmla="*/ 6392822 w 6392822"/>
              <a:gd name="connsiteY1" fmla="*/ 0 h 386443"/>
              <a:gd name="connsiteX2" fmla="*/ 6392822 w 6392822"/>
              <a:gd name="connsiteY2" fmla="*/ 386443 h 386443"/>
              <a:gd name="connsiteX3" fmla="*/ 57150 w 6392822"/>
              <a:gd name="connsiteY3" fmla="*/ 386443 h 386443"/>
              <a:gd name="connsiteX4" fmla="*/ 0 w 6392822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2822" h="386443">
                <a:moveTo>
                  <a:pt x="0" y="0"/>
                </a:moveTo>
                <a:lnTo>
                  <a:pt x="6392822" y="0"/>
                </a:lnTo>
                <a:lnTo>
                  <a:pt x="6392822" y="386443"/>
                </a:lnTo>
                <a:lnTo>
                  <a:pt x="5715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>
                <a:solidFill>
                  <a:schemeClr val="tx1"/>
                </a:solidFill>
              </a:rPr>
              <a:t>Streamlit</a:t>
            </a:r>
            <a:r>
              <a:rPr lang="en-SG" dirty="0">
                <a:solidFill>
                  <a:schemeClr val="tx1"/>
                </a:solidFill>
              </a:rPr>
              <a:t> Web App</a:t>
            </a:r>
          </a:p>
        </p:txBody>
      </p:sp>
      <p:sp>
        <p:nvSpPr>
          <p:cNvPr id="242" name="Google Shape;242;p31"/>
          <p:cNvSpPr/>
          <p:nvPr/>
        </p:nvSpPr>
        <p:spPr>
          <a:xfrm>
            <a:off x="838200" y="170423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4273350" y="1704237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7718775" y="170416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000004" y="1826192"/>
            <a:ext cx="273486" cy="273486"/>
            <a:chOff x="1190625" y="238125"/>
            <a:chExt cx="5219200" cy="5219200"/>
          </a:xfrm>
        </p:grpSpPr>
        <p:sp>
          <p:nvSpPr>
            <p:cNvPr id="246" name="Google Shape;246;p31"/>
            <p:cNvSpPr/>
            <p:nvPr/>
          </p:nvSpPr>
          <p:spPr>
            <a:xfrm>
              <a:off x="1190625" y="2400000"/>
              <a:ext cx="2126000" cy="3057325"/>
            </a:xfrm>
            <a:custGeom>
              <a:avLst/>
              <a:gdLst/>
              <a:ahLst/>
              <a:cxnLst/>
              <a:rect l="l" t="t" r="r" b="b"/>
              <a:pathLst>
                <a:path w="85040" h="122293" extrusionOk="0">
                  <a:moveTo>
                    <a:pt x="42536" y="6035"/>
                  </a:moveTo>
                  <a:cubicBezTo>
                    <a:pt x="54410" y="6035"/>
                    <a:pt x="64098" y="15495"/>
                    <a:pt x="64522" y="27238"/>
                  </a:cubicBezTo>
                  <a:cubicBezTo>
                    <a:pt x="51213" y="26716"/>
                    <a:pt x="42895" y="22541"/>
                    <a:pt x="39046" y="20029"/>
                  </a:cubicBezTo>
                  <a:cubicBezTo>
                    <a:pt x="40351" y="18333"/>
                    <a:pt x="40938" y="17158"/>
                    <a:pt x="41036" y="16995"/>
                  </a:cubicBezTo>
                  <a:lnTo>
                    <a:pt x="35621" y="14353"/>
                  </a:lnTo>
                  <a:cubicBezTo>
                    <a:pt x="35458" y="14679"/>
                    <a:pt x="31804" y="21692"/>
                    <a:pt x="20616" y="26096"/>
                  </a:cubicBezTo>
                  <a:cubicBezTo>
                    <a:pt x="21594" y="14875"/>
                    <a:pt x="31054" y="6035"/>
                    <a:pt x="42536" y="6035"/>
                  </a:cubicBezTo>
                  <a:close/>
                  <a:moveTo>
                    <a:pt x="34838" y="24465"/>
                  </a:moveTo>
                  <a:cubicBezTo>
                    <a:pt x="39013" y="27401"/>
                    <a:pt x="48441" y="32555"/>
                    <a:pt x="63902" y="33240"/>
                  </a:cubicBezTo>
                  <a:cubicBezTo>
                    <a:pt x="61554" y="42863"/>
                    <a:pt x="52877" y="50039"/>
                    <a:pt x="42536" y="50039"/>
                  </a:cubicBezTo>
                  <a:cubicBezTo>
                    <a:pt x="31870" y="50039"/>
                    <a:pt x="22964" y="42439"/>
                    <a:pt x="20942" y="32392"/>
                  </a:cubicBezTo>
                  <a:cubicBezTo>
                    <a:pt x="27238" y="30206"/>
                    <a:pt x="31739" y="27238"/>
                    <a:pt x="34838" y="24465"/>
                  </a:cubicBezTo>
                  <a:close/>
                  <a:moveTo>
                    <a:pt x="42536" y="56074"/>
                  </a:moveTo>
                  <a:cubicBezTo>
                    <a:pt x="45733" y="56074"/>
                    <a:pt x="48832" y="56465"/>
                    <a:pt x="51768" y="57248"/>
                  </a:cubicBezTo>
                  <a:lnTo>
                    <a:pt x="42536" y="67882"/>
                  </a:lnTo>
                  <a:lnTo>
                    <a:pt x="33272" y="57248"/>
                  </a:lnTo>
                  <a:cubicBezTo>
                    <a:pt x="36241" y="56465"/>
                    <a:pt x="39340" y="56074"/>
                    <a:pt x="42536" y="56074"/>
                  </a:cubicBezTo>
                  <a:close/>
                  <a:moveTo>
                    <a:pt x="57868" y="59434"/>
                  </a:moveTo>
                  <a:cubicBezTo>
                    <a:pt x="70361" y="65240"/>
                    <a:pt x="79038" y="77929"/>
                    <a:pt x="79038" y="92575"/>
                  </a:cubicBezTo>
                  <a:lnTo>
                    <a:pt x="79038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521" y="93815"/>
                  </a:lnTo>
                  <a:lnTo>
                    <a:pt x="61521" y="116257"/>
                  </a:lnTo>
                  <a:lnTo>
                    <a:pt x="23552" y="116257"/>
                  </a:lnTo>
                  <a:lnTo>
                    <a:pt x="23552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35" y="116257"/>
                  </a:lnTo>
                  <a:lnTo>
                    <a:pt x="6035" y="92575"/>
                  </a:lnTo>
                  <a:cubicBezTo>
                    <a:pt x="6035" y="77929"/>
                    <a:pt x="14712" y="65240"/>
                    <a:pt x="27205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68" y="59434"/>
                  </a:lnTo>
                  <a:close/>
                  <a:moveTo>
                    <a:pt x="42536" y="0"/>
                  </a:moveTo>
                  <a:cubicBezTo>
                    <a:pt x="27074" y="0"/>
                    <a:pt x="14516" y="12592"/>
                    <a:pt x="14516" y="28053"/>
                  </a:cubicBezTo>
                  <a:cubicBezTo>
                    <a:pt x="14516" y="38459"/>
                    <a:pt x="20192" y="47527"/>
                    <a:pt x="28640" y="52355"/>
                  </a:cubicBezTo>
                  <a:cubicBezTo>
                    <a:pt x="12004" y="58129"/>
                    <a:pt x="0" y="73982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3982"/>
                    <a:pt x="73068" y="58129"/>
                    <a:pt x="56400" y="52355"/>
                  </a:cubicBezTo>
                  <a:cubicBezTo>
                    <a:pt x="64848" y="47527"/>
                    <a:pt x="70557" y="38459"/>
                    <a:pt x="70557" y="28053"/>
                  </a:cubicBezTo>
                  <a:cubicBezTo>
                    <a:pt x="70557" y="12592"/>
                    <a:pt x="57966" y="0"/>
                    <a:pt x="42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78175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283800" y="2400000"/>
              <a:ext cx="2126025" cy="3057325"/>
            </a:xfrm>
            <a:custGeom>
              <a:avLst/>
              <a:gdLst/>
              <a:ahLst/>
              <a:cxnLst/>
              <a:rect l="l" t="t" r="r" b="b"/>
              <a:pathLst>
                <a:path w="85041" h="122293" extrusionOk="0">
                  <a:moveTo>
                    <a:pt x="42504" y="6035"/>
                  </a:moveTo>
                  <a:cubicBezTo>
                    <a:pt x="53627" y="6035"/>
                    <a:pt x="62826" y="14320"/>
                    <a:pt x="64294" y="25020"/>
                  </a:cubicBezTo>
                  <a:lnTo>
                    <a:pt x="53692" y="25020"/>
                  </a:lnTo>
                  <a:lnTo>
                    <a:pt x="53692" y="17354"/>
                  </a:lnTo>
                  <a:lnTo>
                    <a:pt x="47690" y="17354"/>
                  </a:lnTo>
                  <a:lnTo>
                    <a:pt x="47690" y="25020"/>
                  </a:lnTo>
                  <a:lnTo>
                    <a:pt x="20714" y="25020"/>
                  </a:lnTo>
                  <a:cubicBezTo>
                    <a:pt x="22182" y="14320"/>
                    <a:pt x="31413" y="6035"/>
                    <a:pt x="42504" y="6035"/>
                  </a:cubicBezTo>
                  <a:close/>
                  <a:moveTo>
                    <a:pt x="16604" y="38720"/>
                  </a:moveTo>
                  <a:cubicBezTo>
                    <a:pt x="18463" y="43189"/>
                    <a:pt x="21431" y="47071"/>
                    <a:pt x="25183" y="50039"/>
                  </a:cubicBezTo>
                  <a:lnTo>
                    <a:pt x="12233" y="50039"/>
                  </a:lnTo>
                  <a:lnTo>
                    <a:pt x="16604" y="38720"/>
                  </a:lnTo>
                  <a:close/>
                  <a:moveTo>
                    <a:pt x="64294" y="31054"/>
                  </a:moveTo>
                  <a:cubicBezTo>
                    <a:pt x="62826" y="41754"/>
                    <a:pt x="53627" y="50039"/>
                    <a:pt x="42504" y="50039"/>
                  </a:cubicBezTo>
                  <a:cubicBezTo>
                    <a:pt x="31413" y="50039"/>
                    <a:pt x="22182" y="41754"/>
                    <a:pt x="20714" y="31054"/>
                  </a:cubicBezTo>
                  <a:close/>
                  <a:moveTo>
                    <a:pt x="68665" y="38100"/>
                  </a:moveTo>
                  <a:lnTo>
                    <a:pt x="73917" y="50039"/>
                  </a:lnTo>
                  <a:lnTo>
                    <a:pt x="59825" y="50039"/>
                  </a:lnTo>
                  <a:cubicBezTo>
                    <a:pt x="63772" y="46940"/>
                    <a:pt x="66838" y="42830"/>
                    <a:pt x="68665" y="38100"/>
                  </a:cubicBezTo>
                  <a:close/>
                  <a:moveTo>
                    <a:pt x="42504" y="56074"/>
                  </a:moveTo>
                  <a:cubicBezTo>
                    <a:pt x="45701" y="56074"/>
                    <a:pt x="48799" y="56465"/>
                    <a:pt x="51768" y="57248"/>
                  </a:cubicBezTo>
                  <a:lnTo>
                    <a:pt x="42504" y="67882"/>
                  </a:lnTo>
                  <a:lnTo>
                    <a:pt x="33272" y="57248"/>
                  </a:lnTo>
                  <a:cubicBezTo>
                    <a:pt x="36208" y="56465"/>
                    <a:pt x="39307" y="56074"/>
                    <a:pt x="42504" y="56074"/>
                  </a:cubicBezTo>
                  <a:close/>
                  <a:moveTo>
                    <a:pt x="57835" y="59434"/>
                  </a:moveTo>
                  <a:cubicBezTo>
                    <a:pt x="70329" y="65240"/>
                    <a:pt x="79005" y="77929"/>
                    <a:pt x="79005" y="92575"/>
                  </a:cubicBezTo>
                  <a:lnTo>
                    <a:pt x="79005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489" y="93815"/>
                  </a:lnTo>
                  <a:lnTo>
                    <a:pt x="61489" y="116257"/>
                  </a:lnTo>
                  <a:lnTo>
                    <a:pt x="23519" y="116257"/>
                  </a:lnTo>
                  <a:lnTo>
                    <a:pt x="23519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02" y="116257"/>
                  </a:lnTo>
                  <a:lnTo>
                    <a:pt x="6002" y="92575"/>
                  </a:lnTo>
                  <a:cubicBezTo>
                    <a:pt x="6002" y="77929"/>
                    <a:pt x="14679" y="65240"/>
                    <a:pt x="27172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35" y="59434"/>
                  </a:lnTo>
                  <a:close/>
                  <a:moveTo>
                    <a:pt x="42504" y="0"/>
                  </a:moveTo>
                  <a:cubicBezTo>
                    <a:pt x="27270" y="0"/>
                    <a:pt x="14842" y="12265"/>
                    <a:pt x="14516" y="27434"/>
                  </a:cubicBezTo>
                  <a:lnTo>
                    <a:pt x="3458" y="56074"/>
                  </a:lnTo>
                  <a:lnTo>
                    <a:pt x="20714" y="56074"/>
                  </a:lnTo>
                  <a:cubicBezTo>
                    <a:pt x="8318" y="63511"/>
                    <a:pt x="0" y="77081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7081"/>
                    <a:pt x="76722" y="63511"/>
                    <a:pt x="64294" y="56074"/>
                  </a:cubicBezTo>
                  <a:lnTo>
                    <a:pt x="83116" y="56074"/>
                  </a:lnTo>
                  <a:lnTo>
                    <a:pt x="70524" y="27368"/>
                  </a:lnTo>
                  <a:cubicBezTo>
                    <a:pt x="70165" y="12233"/>
                    <a:pt x="57737" y="0"/>
                    <a:pt x="4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5271350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2052600" y="238125"/>
              <a:ext cx="3637125" cy="2137425"/>
            </a:xfrm>
            <a:custGeom>
              <a:avLst/>
              <a:gdLst/>
              <a:ahLst/>
              <a:cxnLst/>
              <a:rect l="l" t="t" r="r" b="b"/>
              <a:pathLst>
                <a:path w="145485" h="85497" extrusionOk="0">
                  <a:moveTo>
                    <a:pt x="80604" y="6035"/>
                  </a:moveTo>
                  <a:lnTo>
                    <a:pt x="80604" y="17680"/>
                  </a:lnTo>
                  <a:cubicBezTo>
                    <a:pt x="77766" y="22703"/>
                    <a:pt x="76135" y="28510"/>
                    <a:pt x="76135" y="34675"/>
                  </a:cubicBezTo>
                  <a:cubicBezTo>
                    <a:pt x="76135" y="40840"/>
                    <a:pt x="77766" y="46646"/>
                    <a:pt x="80604" y="51670"/>
                  </a:cubicBezTo>
                  <a:lnTo>
                    <a:pt x="80604" y="63315"/>
                  </a:lnTo>
                  <a:lnTo>
                    <a:pt x="30728" y="63315"/>
                  </a:lnTo>
                  <a:lnTo>
                    <a:pt x="19572" y="69709"/>
                  </a:lnTo>
                  <a:lnTo>
                    <a:pt x="23030" y="63315"/>
                  </a:lnTo>
                  <a:lnTo>
                    <a:pt x="6035" y="63315"/>
                  </a:lnTo>
                  <a:lnTo>
                    <a:pt x="6035" y="6035"/>
                  </a:lnTo>
                  <a:close/>
                  <a:moveTo>
                    <a:pt x="110810" y="6035"/>
                  </a:moveTo>
                  <a:cubicBezTo>
                    <a:pt x="126598" y="6035"/>
                    <a:pt x="139450" y="18887"/>
                    <a:pt x="139450" y="34675"/>
                  </a:cubicBezTo>
                  <a:cubicBezTo>
                    <a:pt x="139450" y="45081"/>
                    <a:pt x="133807" y="54671"/>
                    <a:pt x="124706" y="59727"/>
                  </a:cubicBezTo>
                  <a:lnTo>
                    <a:pt x="122096" y="61195"/>
                  </a:lnTo>
                  <a:lnTo>
                    <a:pt x="126728" y="69709"/>
                  </a:lnTo>
                  <a:lnTo>
                    <a:pt x="115050" y="63022"/>
                  </a:lnTo>
                  <a:lnTo>
                    <a:pt x="114072" y="63119"/>
                  </a:lnTo>
                  <a:cubicBezTo>
                    <a:pt x="112963" y="63250"/>
                    <a:pt x="111854" y="63315"/>
                    <a:pt x="110810" y="63315"/>
                  </a:cubicBezTo>
                  <a:cubicBezTo>
                    <a:pt x="95022" y="63315"/>
                    <a:pt x="82170" y="50463"/>
                    <a:pt x="82170" y="34675"/>
                  </a:cubicBezTo>
                  <a:cubicBezTo>
                    <a:pt x="82170" y="18887"/>
                    <a:pt x="95022" y="6035"/>
                    <a:pt x="110810" y="6035"/>
                  </a:cubicBezTo>
                  <a:close/>
                  <a:moveTo>
                    <a:pt x="0" y="0"/>
                  </a:moveTo>
                  <a:lnTo>
                    <a:pt x="0" y="69350"/>
                  </a:lnTo>
                  <a:lnTo>
                    <a:pt x="12918" y="69350"/>
                  </a:lnTo>
                  <a:lnTo>
                    <a:pt x="4078" y="85497"/>
                  </a:lnTo>
                  <a:lnTo>
                    <a:pt x="4078" y="85497"/>
                  </a:lnTo>
                  <a:lnTo>
                    <a:pt x="32326" y="69350"/>
                  </a:lnTo>
                  <a:lnTo>
                    <a:pt x="86639" y="69350"/>
                  </a:lnTo>
                  <a:lnTo>
                    <a:pt x="86639" y="59499"/>
                  </a:lnTo>
                  <a:cubicBezTo>
                    <a:pt x="92902" y="65566"/>
                    <a:pt x="101415" y="69350"/>
                    <a:pt x="110810" y="69350"/>
                  </a:cubicBezTo>
                  <a:cubicBezTo>
                    <a:pt x="111756" y="69350"/>
                    <a:pt x="112767" y="69285"/>
                    <a:pt x="113746" y="69219"/>
                  </a:cubicBezTo>
                  <a:lnTo>
                    <a:pt x="142190" y="85497"/>
                  </a:lnTo>
                  <a:lnTo>
                    <a:pt x="130153" y="63446"/>
                  </a:lnTo>
                  <a:cubicBezTo>
                    <a:pt x="139678" y="57020"/>
                    <a:pt x="145485" y="46255"/>
                    <a:pt x="145485" y="34675"/>
                  </a:cubicBezTo>
                  <a:cubicBezTo>
                    <a:pt x="145485" y="15560"/>
                    <a:pt x="129925" y="0"/>
                    <a:pt x="110810" y="0"/>
                  </a:cubicBezTo>
                  <a:cubicBezTo>
                    <a:pt x="101415" y="0"/>
                    <a:pt x="92902" y="3784"/>
                    <a:pt x="86639" y="9851"/>
                  </a:cubicBezTo>
                  <a:lnTo>
                    <a:pt x="86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353100" y="103240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764925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5176750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2680525" y="702125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3092350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3504175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680525" y="126645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003" y="6622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3092350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3504175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1"/>
          <p:cNvSpPr txBox="1">
            <a:spLocks noGrp="1"/>
          </p:cNvSpPr>
          <p:nvPr>
            <p:ph type="ctrTitle" idx="2"/>
          </p:nvPr>
        </p:nvSpPr>
        <p:spPr>
          <a:xfrm flipH="1">
            <a:off x="719975" y="2477106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Chrome Extension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1"/>
          </p:nvPr>
        </p:nvSpPr>
        <p:spPr>
          <a:xfrm flipH="1">
            <a:off x="72000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(Image Classification)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Hide images and gif that you choose not to see.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Dogs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Cats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Snakes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Trypophobia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4" name="Google Shape;274;p31"/>
          <p:cNvSpPr txBox="1">
            <a:spLocks noGrp="1"/>
          </p:cNvSpPr>
          <p:nvPr>
            <p:ph type="ctrTitle" idx="3"/>
          </p:nvPr>
        </p:nvSpPr>
        <p:spPr>
          <a:xfrm flipH="1">
            <a:off x="3708400" y="2477106"/>
            <a:ext cx="17272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Streamlit </a:t>
            </a:r>
            <a:br>
              <a:rPr lang="en" sz="1400" dirty="0">
                <a:solidFill>
                  <a:schemeClr val="lt1"/>
                </a:solidFill>
              </a:rPr>
            </a:br>
            <a:r>
              <a:rPr lang="en" sz="1400" dirty="0">
                <a:solidFill>
                  <a:schemeClr val="lt1"/>
                </a:solidFill>
              </a:rPr>
              <a:t>Post-Processing Image Filter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4"/>
          </p:nvPr>
        </p:nvSpPr>
        <p:spPr>
          <a:xfrm flipH="1">
            <a:off x="357945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(Instance Segmentation)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Identify images of snakes by pixel and filter them out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ctrTitle" idx="5"/>
          </p:nvPr>
        </p:nvSpPr>
        <p:spPr>
          <a:xfrm flipH="1">
            <a:off x="6908800" y="2477106"/>
            <a:ext cx="164315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Streamlit</a:t>
            </a:r>
            <a:br>
              <a:rPr lang="en-SG" sz="1400" dirty="0"/>
            </a:br>
            <a:r>
              <a:rPr lang="en-SG" sz="1400" dirty="0"/>
              <a:t>Post-Processing</a:t>
            </a:r>
            <a:br>
              <a:rPr lang="en-SG" sz="1400" dirty="0"/>
            </a:br>
            <a:r>
              <a:rPr lang="en-SG" sz="1400" dirty="0"/>
              <a:t>Video Filter</a:t>
            </a:r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6"/>
          </p:nvPr>
        </p:nvSpPr>
        <p:spPr>
          <a:xfrm flipH="1">
            <a:off x="6438900" y="3008281"/>
            <a:ext cx="2106551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(Instance Segmentation)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Identify images of snakes in a video by pixel and filter them out</a:t>
            </a:r>
          </a:p>
        </p:txBody>
      </p:sp>
      <p:sp>
        <p:nvSpPr>
          <p:cNvPr id="241" name="Google Shape;241;p31"/>
          <p:cNvSpPr txBox="1">
            <a:spLocks noGrp="1"/>
          </p:cNvSpPr>
          <p:nvPr>
            <p:ph type="ctrTitle"/>
          </p:nvPr>
        </p:nvSpPr>
        <p:spPr>
          <a:xfrm>
            <a:off x="3080975" y="509699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/>
              <a:t>Our Capabilities</a:t>
            </a:r>
            <a:endParaRPr sz="1800"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ADC7D1-FEBF-9336-D10A-60BABFEA4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68" y="156736"/>
            <a:ext cx="427771" cy="44079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81BB0EF-DBFE-C219-3798-E2B537DC38FE}"/>
              </a:ext>
            </a:extLst>
          </p:cNvPr>
          <p:cNvSpPr/>
          <p:nvPr/>
        </p:nvSpPr>
        <p:spPr>
          <a:xfrm flipH="1">
            <a:off x="-57151" y="-20639"/>
            <a:ext cx="3431233" cy="5263837"/>
          </a:xfrm>
          <a:custGeom>
            <a:avLst/>
            <a:gdLst>
              <a:gd name="connsiteX0" fmla="*/ 0 w 7010400"/>
              <a:gd name="connsiteY0" fmla="*/ 0 h 5143500"/>
              <a:gd name="connsiteX1" fmla="*/ 7010400 w 7010400"/>
              <a:gd name="connsiteY1" fmla="*/ 0 h 5143500"/>
              <a:gd name="connsiteX2" fmla="*/ 7010400 w 7010400"/>
              <a:gd name="connsiteY2" fmla="*/ 5143500 h 5143500"/>
              <a:gd name="connsiteX3" fmla="*/ 0 w 7010400"/>
              <a:gd name="connsiteY3" fmla="*/ 5143500 h 5143500"/>
              <a:gd name="connsiteX4" fmla="*/ 0 w 7010400"/>
              <a:gd name="connsiteY4" fmla="*/ 0 h 514350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1123950 w 7010400"/>
              <a:gd name="connsiteY3" fmla="*/ 5162550 h 5162550"/>
              <a:gd name="connsiteX4" fmla="*/ 0 w 7010400"/>
              <a:gd name="connsiteY4" fmla="*/ 0 h 516255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685800 w 7010400"/>
              <a:gd name="connsiteY3" fmla="*/ 5162550 h 5162550"/>
              <a:gd name="connsiteX4" fmla="*/ 0 w 7010400"/>
              <a:gd name="connsiteY4" fmla="*/ 0 h 5162550"/>
              <a:gd name="connsiteX0" fmla="*/ 0 w 6324600"/>
              <a:gd name="connsiteY0" fmla="*/ 0 h 5200650"/>
              <a:gd name="connsiteX1" fmla="*/ 6324600 w 6324600"/>
              <a:gd name="connsiteY1" fmla="*/ 38100 h 5200650"/>
              <a:gd name="connsiteX2" fmla="*/ 6324600 w 6324600"/>
              <a:gd name="connsiteY2" fmla="*/ 5181600 h 5200650"/>
              <a:gd name="connsiteX3" fmla="*/ 0 w 6324600"/>
              <a:gd name="connsiteY3" fmla="*/ 5200650 h 5200650"/>
              <a:gd name="connsiteX4" fmla="*/ 0 w 6324600"/>
              <a:gd name="connsiteY4" fmla="*/ 0 h 520065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7150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5245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4938"/>
              <a:gd name="connsiteX1" fmla="*/ 6896100 w 6896100"/>
              <a:gd name="connsiteY1" fmla="*/ 57150 h 5214938"/>
              <a:gd name="connsiteX2" fmla="*/ 6896100 w 6896100"/>
              <a:gd name="connsiteY2" fmla="*/ 5200650 h 5214938"/>
              <a:gd name="connsiteX3" fmla="*/ 547687 w 6896100"/>
              <a:gd name="connsiteY3" fmla="*/ 5214938 h 5214938"/>
              <a:gd name="connsiteX4" fmla="*/ 0 w 6896100"/>
              <a:gd name="connsiteY4" fmla="*/ 0 h 5214938"/>
              <a:gd name="connsiteX0" fmla="*/ 0 w 6877050"/>
              <a:gd name="connsiteY0" fmla="*/ 0 h 5214938"/>
              <a:gd name="connsiteX1" fmla="*/ 6877050 w 6877050"/>
              <a:gd name="connsiteY1" fmla="*/ 57150 h 5214938"/>
              <a:gd name="connsiteX2" fmla="*/ 6877050 w 6877050"/>
              <a:gd name="connsiteY2" fmla="*/ 5200650 h 5214938"/>
              <a:gd name="connsiteX3" fmla="*/ 528637 w 6877050"/>
              <a:gd name="connsiteY3" fmla="*/ 5214938 h 5214938"/>
              <a:gd name="connsiteX4" fmla="*/ 0 w 6877050"/>
              <a:gd name="connsiteY4" fmla="*/ 0 h 5214938"/>
              <a:gd name="connsiteX0" fmla="*/ 0 w 6853237"/>
              <a:gd name="connsiteY0" fmla="*/ 0 h 5214938"/>
              <a:gd name="connsiteX1" fmla="*/ 6853237 w 6853237"/>
              <a:gd name="connsiteY1" fmla="*/ 57150 h 5214938"/>
              <a:gd name="connsiteX2" fmla="*/ 6853237 w 6853237"/>
              <a:gd name="connsiteY2" fmla="*/ 5200650 h 5214938"/>
              <a:gd name="connsiteX3" fmla="*/ 504824 w 6853237"/>
              <a:gd name="connsiteY3" fmla="*/ 5214938 h 5214938"/>
              <a:gd name="connsiteX4" fmla="*/ 0 w 6853237"/>
              <a:gd name="connsiteY4" fmla="*/ 0 h 5214938"/>
              <a:gd name="connsiteX0" fmla="*/ 0 w 6886575"/>
              <a:gd name="connsiteY0" fmla="*/ 0 h 5214938"/>
              <a:gd name="connsiteX1" fmla="*/ 6886575 w 6886575"/>
              <a:gd name="connsiteY1" fmla="*/ 57150 h 5214938"/>
              <a:gd name="connsiteX2" fmla="*/ 6886575 w 6886575"/>
              <a:gd name="connsiteY2" fmla="*/ 5200650 h 5214938"/>
              <a:gd name="connsiteX3" fmla="*/ 538162 w 6886575"/>
              <a:gd name="connsiteY3" fmla="*/ 5214938 h 5214938"/>
              <a:gd name="connsiteX4" fmla="*/ 0 w 6886575"/>
              <a:gd name="connsiteY4" fmla="*/ 0 h 5214938"/>
              <a:gd name="connsiteX0" fmla="*/ 971254 w 6348413"/>
              <a:gd name="connsiteY0" fmla="*/ 0 h 5165228"/>
              <a:gd name="connsiteX1" fmla="*/ 6348413 w 6348413"/>
              <a:gd name="connsiteY1" fmla="*/ 7440 h 5165228"/>
              <a:gd name="connsiteX2" fmla="*/ 6348413 w 6348413"/>
              <a:gd name="connsiteY2" fmla="*/ 5150940 h 5165228"/>
              <a:gd name="connsiteX3" fmla="*/ 0 w 6348413"/>
              <a:gd name="connsiteY3" fmla="*/ 5165228 h 5165228"/>
              <a:gd name="connsiteX4" fmla="*/ 971254 w 6348413"/>
              <a:gd name="connsiteY4" fmla="*/ 0 h 5165228"/>
              <a:gd name="connsiteX0" fmla="*/ 994839 w 6371998"/>
              <a:gd name="connsiteY0" fmla="*/ 0 h 5150940"/>
              <a:gd name="connsiteX1" fmla="*/ 6371998 w 6371998"/>
              <a:gd name="connsiteY1" fmla="*/ 7440 h 5150940"/>
              <a:gd name="connsiteX2" fmla="*/ 6371998 w 6371998"/>
              <a:gd name="connsiteY2" fmla="*/ 5150940 h 5150940"/>
              <a:gd name="connsiteX3" fmla="*/ 0 w 6371998"/>
              <a:gd name="connsiteY3" fmla="*/ 5140373 h 5150940"/>
              <a:gd name="connsiteX4" fmla="*/ 994839 w 6371998"/>
              <a:gd name="connsiteY4" fmla="*/ 0 h 51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1998" h="5150940">
                <a:moveTo>
                  <a:pt x="994839" y="0"/>
                </a:moveTo>
                <a:lnTo>
                  <a:pt x="6371998" y="7440"/>
                </a:lnTo>
                <a:lnTo>
                  <a:pt x="6371998" y="5150940"/>
                </a:lnTo>
                <a:lnTo>
                  <a:pt x="0" y="5140373"/>
                </a:lnTo>
                <a:lnTo>
                  <a:pt x="994839" y="0"/>
                </a:lnTo>
                <a:close/>
              </a:path>
            </a:pathLst>
          </a:custGeom>
          <a:solidFill>
            <a:srgbClr val="F3F3F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oogle Shape;3620;p49">
            <a:extLst>
              <a:ext uri="{FF2B5EF4-FFF2-40B4-BE49-F238E27FC236}">
                <a16:creationId xmlns:a16="http://schemas.microsoft.com/office/drawing/2014/main" id="{11B11D0D-6DBE-7A26-7DA4-AAE9865E7288}"/>
              </a:ext>
            </a:extLst>
          </p:cNvPr>
          <p:cNvGrpSpPr/>
          <p:nvPr/>
        </p:nvGrpSpPr>
        <p:grpSpPr>
          <a:xfrm>
            <a:off x="4461794" y="1862932"/>
            <a:ext cx="230686" cy="202772"/>
            <a:chOff x="898875" y="244725"/>
            <a:chExt cx="481800" cy="423500"/>
          </a:xfrm>
          <a:solidFill>
            <a:srgbClr val="FFFFFF"/>
          </a:solidFill>
        </p:grpSpPr>
        <p:sp>
          <p:nvSpPr>
            <p:cNvPr id="5" name="Google Shape;3621;p49">
              <a:extLst>
                <a:ext uri="{FF2B5EF4-FFF2-40B4-BE49-F238E27FC236}">
                  <a16:creationId xmlns:a16="http://schemas.microsoft.com/office/drawing/2014/main" id="{B3EAB5AF-0C79-A99B-4DFB-53FD6EC4EBEA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3622;p49">
              <a:extLst>
                <a:ext uri="{FF2B5EF4-FFF2-40B4-BE49-F238E27FC236}">
                  <a16:creationId xmlns:a16="http://schemas.microsoft.com/office/drawing/2014/main" id="{A783E0FD-AA26-3F80-8AAE-E18A83132E87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3623;p49">
              <a:extLst>
                <a:ext uri="{FF2B5EF4-FFF2-40B4-BE49-F238E27FC236}">
                  <a16:creationId xmlns:a16="http://schemas.microsoft.com/office/drawing/2014/main" id="{38523083-09D9-7393-BB57-297DE4624845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3624;p49">
              <a:extLst>
                <a:ext uri="{FF2B5EF4-FFF2-40B4-BE49-F238E27FC236}">
                  <a16:creationId xmlns:a16="http://schemas.microsoft.com/office/drawing/2014/main" id="{DCCA69A1-7D4F-D327-DA77-CF3DB8020187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3625;p49">
              <a:extLst>
                <a:ext uri="{FF2B5EF4-FFF2-40B4-BE49-F238E27FC236}">
                  <a16:creationId xmlns:a16="http://schemas.microsoft.com/office/drawing/2014/main" id="{A26DB13E-0336-137B-0D3F-31BF6B618313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3626;p49">
              <a:extLst>
                <a:ext uri="{FF2B5EF4-FFF2-40B4-BE49-F238E27FC236}">
                  <a16:creationId xmlns:a16="http://schemas.microsoft.com/office/drawing/2014/main" id="{45FD9CA8-F58A-FD09-9060-48843A98CF48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3685;p49">
            <a:extLst>
              <a:ext uri="{FF2B5EF4-FFF2-40B4-BE49-F238E27FC236}">
                <a16:creationId xmlns:a16="http://schemas.microsoft.com/office/drawing/2014/main" id="{B49C94E6-B226-74CC-FA0E-BB3DAE0BB2AC}"/>
              </a:ext>
            </a:extLst>
          </p:cNvPr>
          <p:cNvGrpSpPr/>
          <p:nvPr/>
        </p:nvGrpSpPr>
        <p:grpSpPr>
          <a:xfrm>
            <a:off x="7914967" y="1871218"/>
            <a:ext cx="230698" cy="202760"/>
            <a:chOff x="4467200" y="877100"/>
            <a:chExt cx="481825" cy="423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Google Shape;3686;p49">
              <a:extLst>
                <a:ext uri="{FF2B5EF4-FFF2-40B4-BE49-F238E27FC236}">
                  <a16:creationId xmlns:a16="http://schemas.microsoft.com/office/drawing/2014/main" id="{0955B3BD-8710-6048-FB99-BFDC8664AB58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" name="Google Shape;3687;p49">
              <a:extLst>
                <a:ext uri="{FF2B5EF4-FFF2-40B4-BE49-F238E27FC236}">
                  <a16:creationId xmlns:a16="http://schemas.microsoft.com/office/drawing/2014/main" id="{A4063B73-BF12-E870-4542-EDFB337C8806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3688;p49">
              <a:extLst>
                <a:ext uri="{FF2B5EF4-FFF2-40B4-BE49-F238E27FC236}">
                  <a16:creationId xmlns:a16="http://schemas.microsoft.com/office/drawing/2014/main" id="{02B98312-0103-2D62-C7EF-D1162314BD38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89;p49">
              <a:extLst>
                <a:ext uri="{FF2B5EF4-FFF2-40B4-BE49-F238E27FC236}">
                  <a16:creationId xmlns:a16="http://schemas.microsoft.com/office/drawing/2014/main" id="{E22581D6-1979-7203-F901-866049752255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942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EA5E-2210-24EC-378F-B7BCF4053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670" y="405336"/>
            <a:ext cx="2049203" cy="946200"/>
          </a:xfrm>
        </p:spPr>
        <p:txBody>
          <a:bodyPr/>
          <a:lstStyle/>
          <a:p>
            <a:r>
              <a:rPr lang="en-SG" sz="1600" dirty="0" err="1"/>
              <a:t>Streamlit</a:t>
            </a:r>
            <a:r>
              <a:rPr lang="en-SG" sz="1600" dirty="0"/>
              <a:t> Planning</a:t>
            </a:r>
            <a:br>
              <a:rPr lang="en-SG" dirty="0"/>
            </a:br>
            <a:br>
              <a:rPr lang="en-SG" dirty="0"/>
            </a:br>
            <a:r>
              <a:rPr lang="en-SG" dirty="0"/>
              <a:t>Business Requirements &amp; Success Factors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34726C-ACC7-256D-BD96-41DBBAB5B6CF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121950" y="257380"/>
            <a:ext cx="2900100" cy="970500"/>
          </a:xfrm>
        </p:spPr>
        <p:txBody>
          <a:bodyPr/>
          <a:lstStyle/>
          <a:p>
            <a:r>
              <a:rPr lang="en-SG" dirty="0"/>
              <a:t>Business Requirements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187588-52C2-33E2-01A3-D384358EF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1950" y="1362238"/>
            <a:ext cx="2505000" cy="970500"/>
          </a:xfrm>
        </p:spPr>
        <p:txBody>
          <a:bodyPr/>
          <a:lstStyle/>
          <a:p>
            <a:pPr>
              <a:buFontTx/>
              <a:buChar char="-"/>
            </a:pPr>
            <a:r>
              <a:rPr lang="en-SG" dirty="0"/>
              <a:t>Balance between Speed and Accuracy</a:t>
            </a:r>
          </a:p>
          <a:p>
            <a:pPr>
              <a:buFontTx/>
              <a:buChar char="-"/>
            </a:pPr>
            <a:r>
              <a:rPr lang="en-SG" dirty="0"/>
              <a:t>Model should work on both images and videos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C5F7BDD-F931-10FF-382A-CD326456554E}"/>
              </a:ext>
            </a:extLst>
          </p:cNvPr>
          <p:cNvSpPr txBox="1">
            <a:spLocks/>
          </p:cNvSpPr>
          <p:nvPr/>
        </p:nvSpPr>
        <p:spPr>
          <a:xfrm>
            <a:off x="5889626" y="2676404"/>
            <a:ext cx="29001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SG" dirty="0"/>
              <a:t>Success Factors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9FF0D94A-55D1-4059-715C-C3E56AB628AC}"/>
              </a:ext>
            </a:extLst>
          </p:cNvPr>
          <p:cNvSpPr txBox="1">
            <a:spLocks/>
          </p:cNvSpPr>
          <p:nvPr/>
        </p:nvSpPr>
        <p:spPr>
          <a:xfrm>
            <a:off x="5889626" y="3781262"/>
            <a:ext cx="25050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>
              <a:buFontTx/>
              <a:buChar char="-"/>
            </a:pPr>
            <a:r>
              <a:rPr lang="en-SG" dirty="0"/>
              <a:t>Bounding Box Precision &gt; 0.7</a:t>
            </a:r>
          </a:p>
          <a:p>
            <a:pPr>
              <a:buFontTx/>
              <a:buChar char="-"/>
            </a:pPr>
            <a:r>
              <a:rPr lang="en-SG" dirty="0"/>
              <a:t>Mask Precision &gt; 0.7</a:t>
            </a:r>
          </a:p>
          <a:p>
            <a:pPr>
              <a:buFontTx/>
              <a:buChar char="-"/>
            </a:pPr>
            <a:r>
              <a:rPr lang="en-SG" dirty="0"/>
              <a:t>Functioning Streamlit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8DC1806-C9CE-BE3B-5AFD-A886AFA18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457" y="712051"/>
            <a:ext cx="2678169" cy="17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ilhouette of person fist during sunset">
            <a:extLst>
              <a:ext uri="{FF2B5EF4-FFF2-40B4-BE49-F238E27FC236}">
                <a16:creationId xmlns:a16="http://schemas.microsoft.com/office/drawing/2014/main" id="{EBB7A796-55C8-20B4-DE20-2E23CDD40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17574" y="2731607"/>
            <a:ext cx="1747520" cy="215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7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Fulfilling Business Requirements</a:t>
            </a:r>
          </a:p>
        </p:txBody>
      </p:sp>
      <p:sp>
        <p:nvSpPr>
          <p:cNvPr id="5" name="Google Shape;402;p39">
            <a:extLst>
              <a:ext uri="{FF2B5EF4-FFF2-40B4-BE49-F238E27FC236}">
                <a16:creationId xmlns:a16="http://schemas.microsoft.com/office/drawing/2014/main" id="{886D766F-78A9-4D1D-D969-29C4C07FAC34}"/>
              </a:ext>
            </a:extLst>
          </p:cNvPr>
          <p:cNvSpPr txBox="1">
            <a:spLocks/>
          </p:cNvSpPr>
          <p:nvPr/>
        </p:nvSpPr>
        <p:spPr>
          <a:xfrm>
            <a:off x="3233375" y="146566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sz="2800" b="1" i="0" dirty="0">
                <a:solidFill>
                  <a:schemeClr val="tx1"/>
                </a:solidFill>
                <a:effectLst/>
                <a:latin typeface="Nunito Sans ExtraBold" pitchFamily="2" charset="0"/>
              </a:rPr>
              <a:t>YOLOv7</a:t>
            </a:r>
            <a:endParaRPr lang="en-SG" sz="2800" dirty="0">
              <a:solidFill>
                <a:schemeClr val="tx1"/>
              </a:solidFill>
              <a:latin typeface="Nunito Sans ExtraBold" pitchFamily="2" charset="0"/>
            </a:endParaRPr>
          </a:p>
        </p:txBody>
      </p:sp>
      <p:sp>
        <p:nvSpPr>
          <p:cNvPr id="7" name="Google Shape;402;p39">
            <a:extLst>
              <a:ext uri="{FF2B5EF4-FFF2-40B4-BE49-F238E27FC236}">
                <a16:creationId xmlns:a16="http://schemas.microsoft.com/office/drawing/2014/main" id="{D38AC079-6EA8-A71C-DF16-F2AE9ADB0AEB}"/>
              </a:ext>
            </a:extLst>
          </p:cNvPr>
          <p:cNvSpPr txBox="1">
            <a:spLocks/>
          </p:cNvSpPr>
          <p:nvPr/>
        </p:nvSpPr>
        <p:spPr>
          <a:xfrm>
            <a:off x="0" y="2020586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dirty="0">
                <a:solidFill>
                  <a:schemeClr val="tx1"/>
                </a:solidFill>
              </a:rPr>
              <a:t>Works on Images &amp; Videos</a:t>
            </a:r>
          </a:p>
        </p:txBody>
      </p:sp>
      <p:sp>
        <p:nvSpPr>
          <p:cNvPr id="8" name="Google Shape;402;p39">
            <a:extLst>
              <a:ext uri="{FF2B5EF4-FFF2-40B4-BE49-F238E27FC236}">
                <a16:creationId xmlns:a16="http://schemas.microsoft.com/office/drawing/2014/main" id="{D2C393C0-6BBA-C394-FE1A-470A435BDD8D}"/>
              </a:ext>
            </a:extLst>
          </p:cNvPr>
          <p:cNvSpPr txBox="1">
            <a:spLocks/>
          </p:cNvSpPr>
          <p:nvPr/>
        </p:nvSpPr>
        <p:spPr>
          <a:xfrm>
            <a:off x="4975725" y="2020586"/>
            <a:ext cx="2982000" cy="3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dirty="0">
                <a:solidFill>
                  <a:schemeClr val="tx1"/>
                </a:solidFill>
              </a:rPr>
              <a:t>Speed &amp; Accuracy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434AAC-BF43-9627-9A71-D5B3AFF68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80663"/>
              </p:ext>
            </p:extLst>
          </p:nvPr>
        </p:nvGraphicFramePr>
        <p:xfrm>
          <a:off x="4049884" y="2499311"/>
          <a:ext cx="4833732" cy="14350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8433">
                  <a:extLst>
                    <a:ext uri="{9D8B030D-6E8A-4147-A177-3AD203B41FA5}">
                      <a16:colId xmlns:a16="http://schemas.microsoft.com/office/drawing/2014/main" val="3436135894"/>
                    </a:ext>
                  </a:extLst>
                </a:gridCol>
                <a:gridCol w="1208433">
                  <a:extLst>
                    <a:ext uri="{9D8B030D-6E8A-4147-A177-3AD203B41FA5}">
                      <a16:colId xmlns:a16="http://schemas.microsoft.com/office/drawing/2014/main" val="409315970"/>
                    </a:ext>
                  </a:extLst>
                </a:gridCol>
                <a:gridCol w="1208433">
                  <a:extLst>
                    <a:ext uri="{9D8B030D-6E8A-4147-A177-3AD203B41FA5}">
                      <a16:colId xmlns:a16="http://schemas.microsoft.com/office/drawing/2014/main" val="1223045289"/>
                    </a:ext>
                  </a:extLst>
                </a:gridCol>
                <a:gridCol w="1208433">
                  <a:extLst>
                    <a:ext uri="{9D8B030D-6E8A-4147-A177-3AD203B41FA5}">
                      <a16:colId xmlns:a16="http://schemas.microsoft.com/office/drawing/2014/main" val="2945551678"/>
                    </a:ext>
                  </a:extLst>
                </a:gridCol>
              </a:tblGrid>
              <a:tr h="218628">
                <a:tc>
                  <a:txBody>
                    <a:bodyPr/>
                    <a:lstStyle/>
                    <a:p>
                      <a:pPr fontAlgn="ctr"/>
                      <a:r>
                        <a:rPr lang="en-SG" sz="1100" b="1" dirty="0">
                          <a:effectLst/>
                        </a:rPr>
                        <a:t>PWC Categories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b="1" dirty="0">
                          <a:effectLst/>
                        </a:rPr>
                        <a:t>Model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b="1" dirty="0">
                          <a:effectLst/>
                        </a:rPr>
                        <a:t>FPS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b="1" dirty="0">
                          <a:effectLst/>
                        </a:rPr>
                        <a:t>Mask AP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461202"/>
                  </a:ext>
                </a:extLst>
              </a:tr>
              <a:tr h="371874">
                <a:tc>
                  <a:txBody>
                    <a:bodyPr/>
                    <a:lstStyle/>
                    <a:p>
                      <a:pPr fontAlgn="ctr"/>
                      <a:r>
                        <a:rPr lang="en-SG" sz="1100" u="none" strike="noStrike" dirty="0">
                          <a:effectLst/>
                        </a:rPr>
                        <a:t>Real-time Instance Segmentation</a:t>
                      </a:r>
                      <a:endParaRPr lang="en-SG" sz="1100" dirty="0">
                        <a:effectLst/>
                      </a:endParaRP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SparseInst-608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40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37.9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56168"/>
                  </a:ext>
                </a:extLst>
              </a:tr>
              <a:tr h="371874">
                <a:tc>
                  <a:txBody>
                    <a:bodyPr/>
                    <a:lstStyle/>
                    <a:p>
                      <a:pPr fontAlgn="ctr"/>
                      <a:r>
                        <a:rPr lang="en-SG" sz="1100" u="none" strike="noStrike" dirty="0">
                          <a:effectLst/>
                        </a:rPr>
                        <a:t>Video Instance Segmentation</a:t>
                      </a:r>
                      <a:endParaRPr lang="en-SG" sz="1100" dirty="0">
                        <a:effectLst/>
                      </a:endParaRP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IDOL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17.6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64.3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940113"/>
                  </a:ext>
                </a:extLst>
              </a:tr>
              <a:tr h="371874">
                <a:tc>
                  <a:txBody>
                    <a:bodyPr/>
                    <a:lstStyle/>
                    <a:p>
                      <a:pPr fontAlgn="ctr"/>
                      <a:r>
                        <a:rPr lang="en-SG" sz="1100" u="none" strike="noStrike" dirty="0">
                          <a:effectLst/>
                        </a:rPr>
                        <a:t>Real-Time Object Detection</a:t>
                      </a:r>
                      <a:endParaRPr lang="en-SG" sz="1100" dirty="0">
                        <a:effectLst/>
                      </a:endParaRP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>
                          <a:effectLst/>
                        </a:rPr>
                        <a:t>YOLOv7-E6E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36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u="none" strike="noStrike" dirty="0">
                          <a:effectLst/>
                        </a:rPr>
                        <a:t>64.0</a:t>
                      </a:r>
                      <a:endParaRPr lang="en-SG" sz="1100" dirty="0">
                        <a:effectLst/>
                      </a:endParaRP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23431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2609B71D-C84F-B5E3-3EE4-99CD01441DCC}"/>
              </a:ext>
            </a:extLst>
          </p:cNvPr>
          <p:cNvSpPr/>
          <p:nvPr/>
        </p:nvSpPr>
        <p:spPr>
          <a:xfrm>
            <a:off x="4056925" y="3521028"/>
            <a:ext cx="4826691" cy="413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42" name="Picture 2" descr="OpenCV - Wikipedia">
            <a:extLst>
              <a:ext uri="{FF2B5EF4-FFF2-40B4-BE49-F238E27FC236}">
                <a16:creationId xmlns:a16="http://schemas.microsoft.com/office/drawing/2014/main" id="{5514C230-5367-D04A-FA2F-81D95CA4D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03" y="2390536"/>
            <a:ext cx="1080394" cy="133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57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Data Preparation</a:t>
            </a:r>
          </a:p>
        </p:txBody>
      </p:sp>
      <p:pic>
        <p:nvPicPr>
          <p:cNvPr id="15" name="Picture 4" descr="Computer Vision Datasets">
            <a:extLst>
              <a:ext uri="{FF2B5EF4-FFF2-40B4-BE49-F238E27FC236}">
                <a16:creationId xmlns:a16="http://schemas.microsoft.com/office/drawing/2014/main" id="{F4F2406B-1271-80EB-F395-C5E14C3C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1" y="1201657"/>
            <a:ext cx="1821199" cy="33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ABEF87B4-729A-B6B3-45F2-19FDD9C58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1" y="2061327"/>
            <a:ext cx="2964199" cy="25380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D2433A-A135-1AF0-742A-56E1C159C2AF}"/>
              </a:ext>
            </a:extLst>
          </p:cNvPr>
          <p:cNvSpPr txBox="1"/>
          <p:nvPr/>
        </p:nvSpPr>
        <p:spPr>
          <a:xfrm>
            <a:off x="566403" y="4672343"/>
            <a:ext cx="29895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+mn-lt"/>
              </a:rPr>
              <a:t>Example of mask segmentation annotation. </a:t>
            </a:r>
            <a:r>
              <a:rPr lang="en-GB" sz="1100" dirty="0">
                <a:solidFill>
                  <a:srgbClr val="00B050"/>
                </a:solidFill>
                <a:latin typeface="+mn-lt"/>
              </a:rPr>
              <a:t>Green border </a:t>
            </a:r>
            <a:r>
              <a:rPr lang="en-GB" sz="1100" dirty="0">
                <a:latin typeface="+mn-lt"/>
              </a:rPr>
              <a:t>denotes polygon coordinates</a:t>
            </a:r>
            <a:endParaRPr lang="en-SG" sz="1100" dirty="0">
              <a:latin typeface="+mn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50646EA-04C0-4E6B-768E-F7E07D7185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7764" y="2365420"/>
            <a:ext cx="5221094" cy="11431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ED07BB-2FBC-1EB3-AA88-47862F3B5573}"/>
              </a:ext>
            </a:extLst>
          </p:cNvPr>
          <p:cNvCxnSpPr/>
          <p:nvPr/>
        </p:nvCxnSpPr>
        <p:spPr>
          <a:xfrm>
            <a:off x="3991429" y="2045066"/>
            <a:ext cx="0" cy="1814286"/>
          </a:xfrm>
          <a:prstGeom prst="line">
            <a:avLst/>
          </a:prstGeom>
          <a:ln>
            <a:solidFill>
              <a:srgbClr val="B057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276;p31">
            <a:extLst>
              <a:ext uri="{FF2B5EF4-FFF2-40B4-BE49-F238E27FC236}">
                <a16:creationId xmlns:a16="http://schemas.microsoft.com/office/drawing/2014/main" id="{38E1BA38-7EA8-8B59-DE6E-30F26903A1D8}"/>
              </a:ext>
            </a:extLst>
          </p:cNvPr>
          <p:cNvSpPr txBox="1">
            <a:spLocks/>
          </p:cNvSpPr>
          <p:nvPr/>
        </p:nvSpPr>
        <p:spPr>
          <a:xfrm flipH="1">
            <a:off x="4959582" y="1586254"/>
            <a:ext cx="2857457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SG" b="1" dirty="0">
                <a:latin typeface="+mj-lt"/>
              </a:rPr>
              <a:t>Output Label (YOLOv7 format)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74A27D-2CD5-6936-E12D-68C5AD02B35B}"/>
              </a:ext>
            </a:extLst>
          </p:cNvPr>
          <p:cNvCxnSpPr/>
          <p:nvPr/>
        </p:nvCxnSpPr>
        <p:spPr>
          <a:xfrm>
            <a:off x="3904345" y="3508580"/>
            <a:ext cx="0" cy="58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F6730A-E5DA-D424-9793-A696C95832FF}"/>
              </a:ext>
            </a:extLst>
          </p:cNvPr>
          <p:cNvSpPr txBox="1"/>
          <p:nvPr/>
        </p:nvSpPr>
        <p:spPr>
          <a:xfrm>
            <a:off x="3618084" y="4089152"/>
            <a:ext cx="95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7C599E6-9919-BF27-6248-75CC9036CDD2}"/>
              </a:ext>
            </a:extLst>
          </p:cNvPr>
          <p:cNvSpPr/>
          <p:nvPr/>
        </p:nvSpPr>
        <p:spPr>
          <a:xfrm rot="5400000">
            <a:off x="6397840" y="1332279"/>
            <a:ext cx="229801" cy="49722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6DF2F6-8A25-383A-3C51-8970A6AE7707}"/>
              </a:ext>
            </a:extLst>
          </p:cNvPr>
          <p:cNvSpPr txBox="1"/>
          <p:nvPr/>
        </p:nvSpPr>
        <p:spPr>
          <a:xfrm>
            <a:off x="5502000" y="4089151"/>
            <a:ext cx="202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Polygon Coordinates</a:t>
            </a:r>
          </a:p>
        </p:txBody>
      </p:sp>
    </p:spTree>
    <p:extLst>
      <p:ext uri="{BB962C8B-B14F-4D97-AF65-F5344CB8AC3E}">
        <p14:creationId xmlns:p14="http://schemas.microsoft.com/office/powerpoint/2010/main" val="3458769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2352792" y="337769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363326" y="104011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5028918" y="336520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962418" y="104011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ctrTitle" idx="2"/>
          </p:nvPr>
        </p:nvSpPr>
        <p:spPr>
          <a:xfrm flipH="1">
            <a:off x="2801035" y="367094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4. Active Learning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1"/>
          </p:nvPr>
        </p:nvSpPr>
        <p:spPr>
          <a:xfrm flipH="1">
            <a:off x="2570435" y="3880338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-Images less than threshold would be sent back to </a:t>
            </a:r>
            <a:r>
              <a:rPr lang="en-SG" dirty="0" err="1">
                <a:solidFill>
                  <a:schemeClr val="lt1"/>
                </a:solidFill>
              </a:rPr>
              <a:t>Roboflow</a:t>
            </a:r>
            <a:r>
              <a:rPr lang="en-SG" dirty="0">
                <a:solidFill>
                  <a:schemeClr val="lt1"/>
                </a:solidFill>
              </a:rPr>
              <a:t> for human annotation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- Retraining with updated dataset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ctrTitle" idx="3"/>
          </p:nvPr>
        </p:nvSpPr>
        <p:spPr>
          <a:xfrm flipH="1">
            <a:off x="5477166" y="3658574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2. Training / Testing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"/>
          </p:nvPr>
        </p:nvSpPr>
        <p:spPr>
          <a:xfrm flipH="1">
            <a:off x="5246566" y="3867844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>
                <a:solidFill>
                  <a:schemeClr val="lt1"/>
                </a:solidFill>
              </a:rPr>
              <a:t>-  Setting up  environment on Kaggle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>
                <a:solidFill>
                  <a:schemeClr val="lt1"/>
                </a:solidFill>
              </a:rPr>
              <a:t>- Utilising pre-trained YOLOv7 weights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>
                <a:solidFill>
                  <a:schemeClr val="lt1"/>
                </a:solidFill>
              </a:rPr>
              <a:t>- Train using custom annotated dataset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>
                <a:solidFill>
                  <a:schemeClr val="lt1"/>
                </a:solidFill>
              </a:rPr>
              <a:t>- Logged result on </a:t>
            </a:r>
            <a:r>
              <a:rPr lang="en-SG" dirty="0" err="1">
                <a:solidFill>
                  <a:schemeClr val="lt1"/>
                </a:solidFill>
              </a:rPr>
              <a:t>Wandb</a:t>
            </a:r>
            <a:endParaRPr lang="en-SG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ctrTitle" idx="5"/>
          </p:nvPr>
        </p:nvSpPr>
        <p:spPr>
          <a:xfrm flipH="1">
            <a:off x="705652" y="1322625"/>
            <a:ext cx="1250148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Deployment</a:t>
            </a:r>
            <a:endParaRPr dirty="0"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6"/>
          </p:nvPr>
        </p:nvSpPr>
        <p:spPr>
          <a:xfrm flipH="1">
            <a:off x="581564" y="1531900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Deployment on </a:t>
            </a:r>
            <a:r>
              <a:rPr lang="en-SG" dirty="0" err="1"/>
              <a:t>streamlit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ctrTitle" idx="7"/>
          </p:nvPr>
        </p:nvSpPr>
        <p:spPr>
          <a:xfrm flipH="1">
            <a:off x="7238678" y="1322625"/>
            <a:ext cx="1383594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1. EDA / Data Preparation</a:t>
            </a:r>
            <a:endParaRPr dirty="0"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8"/>
          </p:nvPr>
        </p:nvSpPr>
        <p:spPr>
          <a:xfrm flipH="1">
            <a:off x="7181313" y="1531900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- Ensure minimum image size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- Data Annotation using </a:t>
            </a:r>
            <a:r>
              <a:rPr lang="en-SG" dirty="0" err="1"/>
              <a:t>Roboflow</a:t>
            </a:r>
            <a:endParaRPr dirty="0"/>
          </a:p>
        </p:txBody>
      </p:sp>
      <p:sp>
        <p:nvSpPr>
          <p:cNvPr id="184" name="Google Shape;184;p27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머신러닝 서비스 구축을 위한 실전 MLOps | 패스트캠퍼스">
            <a:extLst>
              <a:ext uri="{FF2B5EF4-FFF2-40B4-BE49-F238E27FC236}">
                <a16:creationId xmlns:a16="http://schemas.microsoft.com/office/drawing/2014/main" id="{B02CD605-5EEB-962B-6919-057F7289D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33" y="1495393"/>
            <a:ext cx="3962400" cy="173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67D4451-6DBF-27B9-D798-966FD9F43176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91A77C5E-0FC6-C83E-0F7B-9C48B5921A15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C9011B-53B7-3851-FAFF-49EB1C21F11B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D8F89D63-1FB0-55D1-1097-2A21BB762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</p:spPr>
        <p:txBody>
          <a:bodyPr/>
          <a:lstStyle/>
          <a:p>
            <a:r>
              <a:rPr lang="en-SG" dirty="0" err="1">
                <a:solidFill>
                  <a:srgbClr val="FFFFFF"/>
                </a:solidFill>
              </a:rPr>
              <a:t>MLOps</a:t>
            </a:r>
            <a:r>
              <a:rPr lang="en-SG" dirty="0">
                <a:solidFill>
                  <a:srgbClr val="FFFFFF"/>
                </a:solidFill>
              </a:rPr>
              <a:t> Workflow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4342BC2-5494-F770-7EDD-C82A01F65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9" y="1094437"/>
            <a:ext cx="7213571" cy="40342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Model Architecture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C8D764-972C-25F1-61BA-3BD500792ECA}"/>
              </a:ext>
            </a:extLst>
          </p:cNvPr>
          <p:cNvCxnSpPr/>
          <p:nvPr/>
        </p:nvCxnSpPr>
        <p:spPr>
          <a:xfrm>
            <a:off x="8378190" y="4229100"/>
            <a:ext cx="251460" cy="0"/>
          </a:xfrm>
          <a:prstGeom prst="line">
            <a:avLst/>
          </a:prstGeom>
          <a:ln w="38100">
            <a:solidFill>
              <a:srgbClr val="B05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CE0C17-AF88-32EB-FB32-2012178BBED6}"/>
              </a:ext>
            </a:extLst>
          </p:cNvPr>
          <p:cNvSpPr txBox="1"/>
          <p:nvPr/>
        </p:nvSpPr>
        <p:spPr>
          <a:xfrm>
            <a:off x="8310860" y="4229100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latin typeface="+mn-lt"/>
              </a:rPr>
              <a:t>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97289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Metric Explanation</a:t>
            </a:r>
            <a:br>
              <a:rPr lang="en-SG" dirty="0"/>
            </a:br>
            <a:r>
              <a:rPr lang="en-SG" dirty="0"/>
              <a:t>AP</a:t>
            </a:r>
          </a:p>
        </p:txBody>
      </p:sp>
      <p:pic>
        <p:nvPicPr>
          <p:cNvPr id="11270" name="Picture 6" descr="Intersection over Union (IoU) for object detection - PyImageSearch">
            <a:extLst>
              <a:ext uri="{FF2B5EF4-FFF2-40B4-BE49-F238E27FC236}">
                <a16:creationId xmlns:a16="http://schemas.microsoft.com/office/drawing/2014/main" id="{0F500D0B-E912-70B8-1293-AD55E05F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91" y="1111250"/>
            <a:ext cx="1872436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Mean Average Precision (mAP) Explained: Everything You Need to Know">
            <a:extLst>
              <a:ext uri="{FF2B5EF4-FFF2-40B4-BE49-F238E27FC236}">
                <a16:creationId xmlns:a16="http://schemas.microsoft.com/office/drawing/2014/main" id="{2EB139EB-1841-50EB-E070-5ACA1C3A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" y="2571750"/>
            <a:ext cx="4157922" cy="238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5067AC6E-63AE-FD26-FC16-53A60ACB0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842285"/>
              </p:ext>
            </p:extLst>
          </p:nvPr>
        </p:nvGraphicFramePr>
        <p:xfrm>
          <a:off x="4609481" y="2272665"/>
          <a:ext cx="427595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793">
                  <a:extLst>
                    <a:ext uri="{9D8B030D-6E8A-4147-A177-3AD203B41FA5}">
                      <a16:colId xmlns:a16="http://schemas.microsoft.com/office/drawing/2014/main" val="2569564772"/>
                    </a:ext>
                  </a:extLst>
                </a:gridCol>
                <a:gridCol w="822813">
                  <a:extLst>
                    <a:ext uri="{9D8B030D-6E8A-4147-A177-3AD203B41FA5}">
                      <a16:colId xmlns:a16="http://schemas.microsoft.com/office/drawing/2014/main" val="1803212453"/>
                    </a:ext>
                  </a:extLst>
                </a:gridCol>
                <a:gridCol w="1022639">
                  <a:extLst>
                    <a:ext uri="{9D8B030D-6E8A-4147-A177-3AD203B41FA5}">
                      <a16:colId xmlns:a16="http://schemas.microsoft.com/office/drawing/2014/main" val="728076106"/>
                    </a:ext>
                  </a:extLst>
                </a:gridCol>
                <a:gridCol w="1147519">
                  <a:extLst>
                    <a:ext uri="{9D8B030D-6E8A-4147-A177-3AD203B41FA5}">
                      <a16:colId xmlns:a16="http://schemas.microsoft.com/office/drawing/2014/main" val="3691813301"/>
                    </a:ext>
                  </a:extLst>
                </a:gridCol>
                <a:gridCol w="855191">
                  <a:extLst>
                    <a:ext uri="{9D8B030D-6E8A-4147-A177-3AD203B41FA5}">
                      <a16:colId xmlns:a16="http://schemas.microsoft.com/office/drawing/2014/main" val="1077512821"/>
                    </a:ext>
                  </a:extLst>
                </a:gridCol>
              </a:tblGrid>
              <a:tr h="325046">
                <a:tc>
                  <a:txBody>
                    <a:bodyPr/>
                    <a:lstStyle/>
                    <a:p>
                      <a:r>
                        <a:rPr lang="en-SG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TP/FP/FN</a:t>
                      </a:r>
                    </a:p>
                    <a:p>
                      <a:r>
                        <a:rPr lang="en-SG" sz="1200" dirty="0"/>
                        <a:t>@ </a:t>
                      </a:r>
                      <a:r>
                        <a:rPr lang="en-SG" sz="1200" dirty="0" err="1"/>
                        <a:t>IoU</a:t>
                      </a:r>
                      <a:r>
                        <a:rPr lang="en-SG" sz="1200" dirty="0"/>
                        <a:t>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Precision</a:t>
                      </a:r>
                    </a:p>
                    <a:p>
                      <a:r>
                        <a:rPr lang="en-SG" sz="1200" dirty="0"/>
                        <a:t>TP/(TP+FP))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Recall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TP/(TP+FN))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Precision_interp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118384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1/1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1/4 = 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51462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2/2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2/5 =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93511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3/3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3/6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573362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3/3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3/6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93250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3/4 = 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3/6 </a:t>
                      </a: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= 0.5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Assistant Ligh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549148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3/5 =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3/6 </a:t>
                      </a: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= 0.5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Assistant Ligh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98801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4/6 = 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4/7 = 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563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7B99617-79AD-7E5F-1004-DF536792433A}"/>
              </a:ext>
            </a:extLst>
          </p:cNvPr>
          <p:cNvSpPr txBox="1"/>
          <p:nvPr/>
        </p:nvSpPr>
        <p:spPr>
          <a:xfrm>
            <a:off x="1248629" y="3893751"/>
            <a:ext cx="134652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car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0DDC-A5A3-AAC8-2EC0-376133E76369}"/>
              </a:ext>
            </a:extLst>
          </p:cNvPr>
          <p:cNvSpPr txBox="1"/>
          <p:nvPr/>
        </p:nvSpPr>
        <p:spPr>
          <a:xfrm>
            <a:off x="2648554" y="3863200"/>
            <a:ext cx="134652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car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C2A4B-28E0-0D79-FAFD-E674FBE1D575}"/>
              </a:ext>
            </a:extLst>
          </p:cNvPr>
          <p:cNvSpPr txBox="1"/>
          <p:nvPr/>
        </p:nvSpPr>
        <p:spPr>
          <a:xfrm>
            <a:off x="3853465" y="2796561"/>
            <a:ext cx="134652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car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46AB9-C99E-37FA-B573-04E528322C45}"/>
              </a:ext>
            </a:extLst>
          </p:cNvPr>
          <p:cNvSpPr txBox="1"/>
          <p:nvPr/>
        </p:nvSpPr>
        <p:spPr>
          <a:xfrm>
            <a:off x="4042280" y="4434615"/>
            <a:ext cx="243656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horse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86A885-1980-C168-73C7-C4A1CC6BD4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1430" y="2571750"/>
            <a:ext cx="628650" cy="462746"/>
          </a:xfrm>
          <a:prstGeom prst="rect">
            <a:avLst/>
          </a:prstGeom>
          <a:ln w="19050">
            <a:solidFill>
              <a:srgbClr val="4DE17E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F24B38-7C32-8B42-BA0C-7158BE902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37" y="3847097"/>
            <a:ext cx="152400" cy="123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A3454-F72B-15C0-4C50-A57CF0770D55}"/>
              </a:ext>
            </a:extLst>
          </p:cNvPr>
          <p:cNvSpPr txBox="1"/>
          <p:nvPr/>
        </p:nvSpPr>
        <p:spPr>
          <a:xfrm>
            <a:off x="1862465" y="2997535"/>
            <a:ext cx="134652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car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98E134-25F0-76D0-0467-04C266625C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60" y="2994246"/>
            <a:ext cx="342900" cy="114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3912A8C-D924-EBBE-8C04-6646F553267E}"/>
              </a:ext>
            </a:extLst>
          </p:cNvPr>
          <p:cNvSpPr txBox="1"/>
          <p:nvPr/>
        </p:nvSpPr>
        <p:spPr>
          <a:xfrm>
            <a:off x="2839054" y="4410920"/>
            <a:ext cx="134652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car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28BA90C-E3D7-110C-A8DC-7F68F468BD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65" y="1741227"/>
            <a:ext cx="2046276" cy="5209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7D0AF0-1665-5A4D-BB03-DCE862F07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10" y="2800371"/>
            <a:ext cx="152400" cy="104775"/>
          </a:xfrm>
          <a:prstGeom prst="rect">
            <a:avLst/>
          </a:prstGeom>
        </p:spPr>
      </p:pic>
      <p:pic>
        <p:nvPicPr>
          <p:cNvPr id="11264" name="Picture 11263">
            <a:extLst>
              <a:ext uri="{FF2B5EF4-FFF2-40B4-BE49-F238E27FC236}">
                <a16:creationId xmlns:a16="http://schemas.microsoft.com/office/drawing/2014/main" id="{92ACE74F-4E09-345F-11F4-53E4187114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17" y="4434615"/>
            <a:ext cx="152400" cy="114300"/>
          </a:xfrm>
          <a:prstGeom prst="rect">
            <a:avLst/>
          </a:prstGeom>
        </p:spPr>
      </p:pic>
      <p:pic>
        <p:nvPicPr>
          <p:cNvPr id="11267" name="Picture 11266">
            <a:extLst>
              <a:ext uri="{FF2B5EF4-FFF2-40B4-BE49-F238E27FC236}">
                <a16:creationId xmlns:a16="http://schemas.microsoft.com/office/drawing/2014/main" id="{585B2B15-0763-7D9C-CE1A-F92D58D684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68" y="4407631"/>
            <a:ext cx="161925" cy="114300"/>
          </a:xfrm>
          <a:prstGeom prst="rect">
            <a:avLst/>
          </a:prstGeom>
        </p:spPr>
      </p:pic>
      <p:pic>
        <p:nvPicPr>
          <p:cNvPr id="11271" name="Picture 11270">
            <a:extLst>
              <a:ext uri="{FF2B5EF4-FFF2-40B4-BE49-F238E27FC236}">
                <a16:creationId xmlns:a16="http://schemas.microsoft.com/office/drawing/2014/main" id="{96C9D3EE-265E-D334-3282-BFCFA16A11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81" y="4678680"/>
            <a:ext cx="161925" cy="114300"/>
          </a:xfrm>
          <a:prstGeom prst="rect">
            <a:avLst/>
          </a:prstGeom>
        </p:spPr>
      </p:pic>
      <p:pic>
        <p:nvPicPr>
          <p:cNvPr id="11274" name="Picture 11273">
            <a:extLst>
              <a:ext uri="{FF2B5EF4-FFF2-40B4-BE49-F238E27FC236}">
                <a16:creationId xmlns:a16="http://schemas.microsoft.com/office/drawing/2014/main" id="{171CAEC4-800D-85D9-8A1E-2D3431F946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5" y="2996672"/>
            <a:ext cx="152400" cy="123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C27766-D872-D56E-7483-01B7B3C436AD}"/>
              </a:ext>
            </a:extLst>
          </p:cNvPr>
          <p:cNvSpPr txBox="1"/>
          <p:nvPr/>
        </p:nvSpPr>
        <p:spPr>
          <a:xfrm>
            <a:off x="338753" y="1588232"/>
            <a:ext cx="1544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b="1" i="0" dirty="0">
                <a:solidFill>
                  <a:schemeClr val="tx1"/>
                </a:solidFill>
                <a:effectLst/>
                <a:latin typeface="+mn-lt"/>
              </a:rPr>
              <a:t>Intersection over Union</a:t>
            </a:r>
            <a:endParaRPr lang="en-SG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58339-C5CA-BAF2-0035-D808BC011EC7}"/>
              </a:ext>
            </a:extLst>
          </p:cNvPr>
          <p:cNvSpPr txBox="1"/>
          <p:nvPr/>
        </p:nvSpPr>
        <p:spPr>
          <a:xfrm>
            <a:off x="4739986" y="4765250"/>
            <a:ext cx="45893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SG" sz="1100" dirty="0">
                <a:latin typeface="+mn-lt"/>
              </a:rPr>
              <a:t>FN: Wrong class or no predictions</a:t>
            </a:r>
          </a:p>
        </p:txBody>
      </p:sp>
    </p:spTree>
    <p:extLst>
      <p:ext uri="{BB962C8B-B14F-4D97-AF65-F5344CB8AC3E}">
        <p14:creationId xmlns:p14="http://schemas.microsoft.com/office/powerpoint/2010/main" val="428887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0"/>
          <p:cNvGrpSpPr/>
          <p:nvPr/>
        </p:nvGrpSpPr>
        <p:grpSpPr>
          <a:xfrm>
            <a:off x="1247650" y="1230873"/>
            <a:ext cx="6788675" cy="1557238"/>
            <a:chOff x="1247650" y="1865873"/>
            <a:chExt cx="6788675" cy="1557238"/>
          </a:xfrm>
        </p:grpSpPr>
        <p:grpSp>
          <p:nvGrpSpPr>
            <p:cNvPr id="423" name="Google Shape;423;p40"/>
            <p:cNvGrpSpPr/>
            <p:nvPr/>
          </p:nvGrpSpPr>
          <p:grpSpPr>
            <a:xfrm>
              <a:off x="1247650" y="1865873"/>
              <a:ext cx="6648477" cy="1557238"/>
              <a:chOff x="1247650" y="2075423"/>
              <a:chExt cx="6648477" cy="1557238"/>
            </a:xfrm>
          </p:grpSpPr>
          <p:sp>
            <p:nvSpPr>
              <p:cNvPr id="424" name="Google Shape;424;p40"/>
              <p:cNvSpPr/>
              <p:nvPr/>
            </p:nvSpPr>
            <p:spPr>
              <a:xfrm>
                <a:off x="6633862" y="2075423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4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4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0"/>
              <p:cNvSpPr/>
              <p:nvPr/>
            </p:nvSpPr>
            <p:spPr>
              <a:xfrm>
                <a:off x="5359252" y="2806965"/>
                <a:ext cx="953461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0"/>
              <p:cNvSpPr/>
              <p:nvPr/>
            </p:nvSpPr>
            <p:spPr>
              <a:xfrm>
                <a:off x="1601478" y="2075425"/>
                <a:ext cx="953316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8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0"/>
              <p:cNvSpPr/>
              <p:nvPr/>
            </p:nvSpPr>
            <p:spPr>
              <a:xfrm>
                <a:off x="2857827" y="2807112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0"/>
              <p:cNvSpPr/>
              <p:nvPr/>
            </p:nvSpPr>
            <p:spPr>
              <a:xfrm>
                <a:off x="4097386" y="2075425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3"/>
                    </a:lnTo>
                    <a:lnTo>
                      <a:pt x="14439" y="50027"/>
                    </a:lnTo>
                    <a:lnTo>
                      <a:pt x="43328" y="50027"/>
                    </a:lnTo>
                    <a:lnTo>
                      <a:pt x="57767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0"/>
              <p:cNvSpPr/>
              <p:nvPr/>
            </p:nvSpPr>
            <p:spPr>
              <a:xfrm>
                <a:off x="1247650" y="2490334"/>
                <a:ext cx="6648477" cy="729445"/>
              </a:xfrm>
              <a:custGeom>
                <a:avLst/>
                <a:gdLst/>
                <a:ahLst/>
                <a:cxnLst/>
                <a:rect l="l" t="t" r="r" b="b"/>
                <a:pathLst>
                  <a:path w="285373" h="31310" fill="none" extrusionOk="0">
                    <a:moveTo>
                      <a:pt x="285373" y="3317"/>
                    </a:moveTo>
                    <a:lnTo>
                      <a:pt x="269256" y="31309"/>
                    </a:lnTo>
                    <a:lnTo>
                      <a:pt x="233095" y="31309"/>
                    </a:lnTo>
                    <a:lnTo>
                      <a:pt x="215067" y="352"/>
                    </a:lnTo>
                    <a:lnTo>
                      <a:pt x="179426" y="352"/>
                    </a:lnTo>
                    <a:lnTo>
                      <a:pt x="161606" y="31218"/>
                    </a:lnTo>
                    <a:lnTo>
                      <a:pt x="125718" y="31309"/>
                    </a:lnTo>
                    <a:lnTo>
                      <a:pt x="107651" y="0"/>
                    </a:lnTo>
                    <a:lnTo>
                      <a:pt x="71490" y="0"/>
                    </a:lnTo>
                    <a:lnTo>
                      <a:pt x="53669" y="31075"/>
                    </a:lnTo>
                    <a:lnTo>
                      <a:pt x="18042" y="31075"/>
                    </a:lnTo>
                    <a:lnTo>
                      <a:pt x="0" y="118"/>
                    </a:lnTo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rgbClr val="D9D9D9"/>
                </a:solidFill>
                <a:prstDash val="solid"/>
                <a:miter lim="1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0" name="Google Shape;430;p40"/>
            <p:cNvCxnSpPr/>
            <p:nvPr/>
          </p:nvCxnSpPr>
          <p:spPr>
            <a:xfrm rot="10800000" flipH="1">
              <a:off x="7527825" y="2112925"/>
              <a:ext cx="508500" cy="888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1" name="Google Shape;431;p40"/>
          <p:cNvSpPr txBox="1">
            <a:spLocks noGrp="1"/>
          </p:cNvSpPr>
          <p:nvPr>
            <p:ph type="ctrTitle"/>
          </p:nvPr>
        </p:nvSpPr>
        <p:spPr>
          <a:xfrm>
            <a:off x="2933650" y="84107"/>
            <a:ext cx="327665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Phobia Triggers</a:t>
            </a:r>
            <a:br>
              <a:rPr lang="en" dirty="0"/>
            </a:br>
            <a:r>
              <a:rPr lang="en-GB" sz="1100" b="0" i="0" dirty="0">
                <a:solidFill>
                  <a:schemeClr val="tx1"/>
                </a:solidFill>
                <a:effectLst/>
                <a:latin typeface="Assistant Light" pitchFamily="2" charset="-79"/>
                <a:cs typeface="Assistant Light" pitchFamily="2" charset="-79"/>
              </a:rPr>
              <a:t>A phobia is an anxiety disorder defined by a persistent and excessive fear of an object or situation</a:t>
            </a:r>
            <a:endParaRPr dirty="0">
              <a:solidFill>
                <a:schemeClr val="tx1"/>
              </a:solidFill>
              <a:latin typeface="Assistant Light" pitchFamily="2" charset="-79"/>
              <a:cs typeface="Assistant Light" pitchFamily="2" charset="-79"/>
            </a:endParaRPr>
          </a:p>
        </p:txBody>
      </p:sp>
      <p:sp>
        <p:nvSpPr>
          <p:cNvPr id="433" name="Google Shape;433;p40"/>
          <p:cNvSpPr txBox="1"/>
          <p:nvPr/>
        </p:nvSpPr>
        <p:spPr>
          <a:xfrm>
            <a:off x="1374388" y="828747"/>
            <a:ext cx="1394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Assistant Light"/>
                <a:ea typeface="Assistant Light"/>
                <a:cs typeface="Assistant Light"/>
                <a:sym typeface="Assistant Light"/>
              </a:rPr>
              <a:t>Fear of amphibians</a:t>
            </a:r>
          </a:p>
        </p:txBody>
      </p:sp>
      <p:sp>
        <p:nvSpPr>
          <p:cNvPr id="434" name="Google Shape;434;p40"/>
          <p:cNvSpPr txBox="1"/>
          <p:nvPr/>
        </p:nvSpPr>
        <p:spPr>
          <a:xfrm>
            <a:off x="2719313" y="2795540"/>
            <a:ext cx="1233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Assistant Light"/>
                <a:ea typeface="Assistant Light"/>
                <a:cs typeface="Assistant Light"/>
                <a:sym typeface="Assistant Light"/>
              </a:rPr>
              <a:t>Fear of spiders</a:t>
            </a:r>
          </a:p>
        </p:txBody>
      </p:sp>
      <p:sp>
        <p:nvSpPr>
          <p:cNvPr id="435" name="Google Shape;435;p40"/>
          <p:cNvSpPr txBox="1"/>
          <p:nvPr/>
        </p:nvSpPr>
        <p:spPr>
          <a:xfrm>
            <a:off x="3957285" y="828747"/>
            <a:ext cx="1233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Assistant Light"/>
                <a:ea typeface="Assistant Light"/>
                <a:cs typeface="Assistant Light"/>
                <a:sym typeface="Assistant Light"/>
              </a:rPr>
              <a:t>Fear of clowns</a:t>
            </a:r>
          </a:p>
        </p:txBody>
      </p:sp>
      <p:sp>
        <p:nvSpPr>
          <p:cNvPr id="436" name="Google Shape;436;p40"/>
          <p:cNvSpPr txBox="1"/>
          <p:nvPr/>
        </p:nvSpPr>
        <p:spPr>
          <a:xfrm>
            <a:off x="5231110" y="2795540"/>
            <a:ext cx="1233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Assistant Light"/>
                <a:ea typeface="Assistant Light"/>
                <a:cs typeface="Assistant Light"/>
                <a:sym typeface="Assistant Light"/>
              </a:rPr>
              <a:t>Fear of dogs</a:t>
            </a:r>
          </a:p>
        </p:txBody>
      </p:sp>
      <p:sp>
        <p:nvSpPr>
          <p:cNvPr id="437" name="Google Shape;437;p40"/>
          <p:cNvSpPr txBox="1"/>
          <p:nvPr/>
        </p:nvSpPr>
        <p:spPr>
          <a:xfrm>
            <a:off x="6489036" y="828747"/>
            <a:ext cx="1233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Assistant Light"/>
                <a:ea typeface="Assistant Light"/>
                <a:cs typeface="Assistant Light"/>
                <a:sym typeface="Assistant Light"/>
              </a:rPr>
              <a:t>Fear of insects</a:t>
            </a:r>
          </a:p>
        </p:txBody>
      </p:sp>
      <p:cxnSp>
        <p:nvCxnSpPr>
          <p:cNvPr id="438" name="Google Shape;438;p40"/>
          <p:cNvCxnSpPr/>
          <p:nvPr/>
        </p:nvCxnSpPr>
        <p:spPr>
          <a:xfrm rot="10800000">
            <a:off x="-51750" y="-560975"/>
            <a:ext cx="1328100" cy="2259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0"/>
          <p:cNvCxnSpPr>
            <a:cxnSpLocks/>
          </p:cNvCxnSpPr>
          <p:nvPr/>
        </p:nvCxnSpPr>
        <p:spPr>
          <a:xfrm rot="10800000">
            <a:off x="7525875" y="2377050"/>
            <a:ext cx="1266900" cy="2162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40"/>
          <p:cNvSpPr txBox="1"/>
          <p:nvPr/>
        </p:nvSpPr>
        <p:spPr>
          <a:xfrm>
            <a:off x="4100773" y="131512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Coulrophobia</a:t>
            </a:r>
            <a:endParaRPr lang="en"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4" name="Google Shape;444;p40"/>
          <p:cNvSpPr txBox="1"/>
          <p:nvPr/>
        </p:nvSpPr>
        <p:spPr>
          <a:xfrm>
            <a:off x="6635864" y="131512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Entomophobia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6" name="Google Shape;446;p40"/>
          <p:cNvSpPr txBox="1"/>
          <p:nvPr/>
        </p:nvSpPr>
        <p:spPr>
          <a:xfrm>
            <a:off x="5377939" y="2041279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Cynophobia</a:t>
            </a:r>
            <a:endParaRPr lang="en"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8" name="Google Shape;448;p40"/>
          <p:cNvSpPr txBox="1"/>
          <p:nvPr/>
        </p:nvSpPr>
        <p:spPr>
          <a:xfrm>
            <a:off x="2750401" y="2092079"/>
            <a:ext cx="116405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Arachnophobia</a:t>
            </a:r>
            <a:endParaRPr lang="en"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" name="Google Shape;440;p40">
            <a:extLst>
              <a:ext uri="{FF2B5EF4-FFF2-40B4-BE49-F238E27FC236}">
                <a16:creationId xmlns:a16="http://schemas.microsoft.com/office/drawing/2014/main" id="{5A1B5C6C-4607-CC95-3D61-708CF2615BE0}"/>
              </a:ext>
            </a:extLst>
          </p:cNvPr>
          <p:cNvSpPr txBox="1"/>
          <p:nvPr/>
        </p:nvSpPr>
        <p:spPr>
          <a:xfrm>
            <a:off x="1572227" y="1315125"/>
            <a:ext cx="100352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Batrachophobia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F23077-5322-0F0C-F02E-2685F2C99F8C}"/>
              </a:ext>
            </a:extLst>
          </p:cNvPr>
          <p:cNvGrpSpPr/>
          <p:nvPr/>
        </p:nvGrpSpPr>
        <p:grpSpPr>
          <a:xfrm>
            <a:off x="2905643" y="3358516"/>
            <a:ext cx="3728219" cy="1386606"/>
            <a:chOff x="2905643" y="3358516"/>
            <a:chExt cx="3728219" cy="13866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35BC59-BF19-0154-DBCF-DAB2ED8D9B2E}"/>
                </a:ext>
              </a:extLst>
            </p:cNvPr>
            <p:cNvGrpSpPr/>
            <p:nvPr/>
          </p:nvGrpSpPr>
          <p:grpSpPr>
            <a:xfrm>
              <a:off x="4107458" y="3919614"/>
              <a:ext cx="1164056" cy="825320"/>
              <a:chOff x="4468802" y="3919426"/>
              <a:chExt cx="1164056" cy="825320"/>
            </a:xfrm>
          </p:grpSpPr>
          <p:sp>
            <p:nvSpPr>
              <p:cNvPr id="3" name="Google Shape;427;p40">
                <a:extLst>
                  <a:ext uri="{FF2B5EF4-FFF2-40B4-BE49-F238E27FC236}">
                    <a16:creationId xmlns:a16="http://schemas.microsoft.com/office/drawing/2014/main" id="{28553A71-36EC-589B-F21B-76757C5396AB}"/>
                  </a:ext>
                </a:extLst>
              </p:cNvPr>
              <p:cNvSpPr/>
              <p:nvPr/>
            </p:nvSpPr>
            <p:spPr>
              <a:xfrm>
                <a:off x="4563388" y="3919426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48;p40">
                <a:extLst>
                  <a:ext uri="{FF2B5EF4-FFF2-40B4-BE49-F238E27FC236}">
                    <a16:creationId xmlns:a16="http://schemas.microsoft.com/office/drawing/2014/main" id="{167BB543-827C-7163-F058-5C746700A825}"/>
                  </a:ext>
                </a:extLst>
              </p:cNvPr>
              <p:cNvSpPr txBox="1"/>
              <p:nvPr/>
            </p:nvSpPr>
            <p:spPr>
              <a:xfrm>
                <a:off x="4468802" y="4030506"/>
                <a:ext cx="1164056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600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Pornography</a:t>
                </a:r>
                <a:endParaRPr lang="en" sz="1600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21513C1-6532-1BAD-F020-1BE5499D4CBF}"/>
                </a:ext>
              </a:extLst>
            </p:cNvPr>
            <p:cNvGrpSpPr/>
            <p:nvPr/>
          </p:nvGrpSpPr>
          <p:grpSpPr>
            <a:xfrm>
              <a:off x="2905643" y="3919426"/>
              <a:ext cx="1003524" cy="825696"/>
              <a:chOff x="3359529" y="3919426"/>
              <a:chExt cx="1003524" cy="825696"/>
            </a:xfrm>
          </p:grpSpPr>
          <p:sp>
            <p:nvSpPr>
              <p:cNvPr id="5" name="Google Shape;426;p40">
                <a:extLst>
                  <a:ext uri="{FF2B5EF4-FFF2-40B4-BE49-F238E27FC236}">
                    <a16:creationId xmlns:a16="http://schemas.microsoft.com/office/drawing/2014/main" id="{535C65C4-97BD-D41B-8095-0C6ECCBF0890}"/>
                  </a:ext>
                </a:extLst>
              </p:cNvPr>
              <p:cNvSpPr/>
              <p:nvPr/>
            </p:nvSpPr>
            <p:spPr>
              <a:xfrm>
                <a:off x="3388780" y="3919426"/>
                <a:ext cx="953316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8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" name="Google Shape;440;p40">
                <a:extLst>
                  <a:ext uri="{FF2B5EF4-FFF2-40B4-BE49-F238E27FC236}">
                    <a16:creationId xmlns:a16="http://schemas.microsoft.com/office/drawing/2014/main" id="{39E8CF57-7FB3-8204-EB12-40D2CF8F9572}"/>
                  </a:ext>
                </a:extLst>
              </p:cNvPr>
              <p:cNvSpPr txBox="1"/>
              <p:nvPr/>
            </p:nvSpPr>
            <p:spPr>
              <a:xfrm>
                <a:off x="3359529" y="4003676"/>
                <a:ext cx="1003524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600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Hate Speech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F0C50-3051-1F40-CFD1-A034C65C1CF1}"/>
                </a:ext>
              </a:extLst>
            </p:cNvPr>
            <p:cNvGrpSpPr/>
            <p:nvPr/>
          </p:nvGrpSpPr>
          <p:grpSpPr>
            <a:xfrm>
              <a:off x="5469806" y="3919614"/>
              <a:ext cx="1164056" cy="825320"/>
              <a:chOff x="4468802" y="3919426"/>
              <a:chExt cx="1164056" cy="825320"/>
            </a:xfrm>
          </p:grpSpPr>
          <p:sp>
            <p:nvSpPr>
              <p:cNvPr id="10" name="Google Shape;427;p40">
                <a:extLst>
                  <a:ext uri="{FF2B5EF4-FFF2-40B4-BE49-F238E27FC236}">
                    <a16:creationId xmlns:a16="http://schemas.microsoft.com/office/drawing/2014/main" id="{2E2D7714-333E-0830-590E-23ED8438F6B0}"/>
                  </a:ext>
                </a:extLst>
              </p:cNvPr>
              <p:cNvSpPr/>
              <p:nvPr/>
            </p:nvSpPr>
            <p:spPr>
              <a:xfrm>
                <a:off x="4563388" y="3919426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8;p40">
                <a:extLst>
                  <a:ext uri="{FF2B5EF4-FFF2-40B4-BE49-F238E27FC236}">
                    <a16:creationId xmlns:a16="http://schemas.microsoft.com/office/drawing/2014/main" id="{9B427CB8-068D-58DF-B395-9DA5FC37D1B2}"/>
                  </a:ext>
                </a:extLst>
              </p:cNvPr>
              <p:cNvSpPr txBox="1"/>
              <p:nvPr/>
            </p:nvSpPr>
            <p:spPr>
              <a:xfrm>
                <a:off x="4468802" y="4003488"/>
                <a:ext cx="1164056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600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Violent Img/Vid</a:t>
                </a:r>
                <a:endParaRPr lang="en" sz="1600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sp>
          <p:nvSpPr>
            <p:cNvPr id="13" name="Google Shape;431;p40">
              <a:extLst>
                <a:ext uri="{FF2B5EF4-FFF2-40B4-BE49-F238E27FC236}">
                  <a16:creationId xmlns:a16="http://schemas.microsoft.com/office/drawing/2014/main" id="{45558397-1659-78C8-BB51-522A77BBCDBC}"/>
                </a:ext>
              </a:extLst>
            </p:cNvPr>
            <p:cNvSpPr txBox="1">
              <a:spLocks/>
            </p:cNvSpPr>
            <p:nvPr/>
          </p:nvSpPr>
          <p:spPr>
            <a:xfrm>
              <a:off x="2933650" y="3358516"/>
              <a:ext cx="3276650" cy="427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9pPr>
            </a:lstStyle>
            <a:p>
              <a:r>
                <a:rPr lang="en-GB" dirty="0"/>
                <a:t>Societal Issues</a:t>
              </a:r>
              <a:endParaRPr lang="en-GB" dirty="0">
                <a:solidFill>
                  <a:schemeClr val="tx1"/>
                </a:solidFill>
                <a:latin typeface="Assistant Light" pitchFamily="2" charset="-79"/>
                <a:cs typeface="Assistant Light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47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Metric Explanation</a:t>
            </a:r>
            <a:br>
              <a:rPr lang="en-SG" dirty="0"/>
            </a:br>
            <a:r>
              <a:rPr lang="en-SG" dirty="0"/>
              <a:t>AP</a:t>
            </a: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5067AC6E-63AE-FD26-FC16-53A60ACB0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786814"/>
              </p:ext>
            </p:extLst>
          </p:nvPr>
        </p:nvGraphicFramePr>
        <p:xfrm>
          <a:off x="339120" y="1994739"/>
          <a:ext cx="415792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984">
                  <a:extLst>
                    <a:ext uri="{9D8B030D-6E8A-4147-A177-3AD203B41FA5}">
                      <a16:colId xmlns:a16="http://schemas.microsoft.com/office/drawing/2014/main" val="256956477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803212453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728076106"/>
                    </a:ext>
                  </a:extLst>
                </a:gridCol>
                <a:gridCol w="1115842">
                  <a:extLst>
                    <a:ext uri="{9D8B030D-6E8A-4147-A177-3AD203B41FA5}">
                      <a16:colId xmlns:a16="http://schemas.microsoft.com/office/drawing/2014/main" val="3691813301"/>
                    </a:ext>
                  </a:extLst>
                </a:gridCol>
                <a:gridCol w="831584">
                  <a:extLst>
                    <a:ext uri="{9D8B030D-6E8A-4147-A177-3AD203B41FA5}">
                      <a16:colId xmlns:a16="http://schemas.microsoft.com/office/drawing/2014/main" val="1077512821"/>
                    </a:ext>
                  </a:extLst>
                </a:gridCol>
              </a:tblGrid>
              <a:tr h="325046">
                <a:tc>
                  <a:txBody>
                    <a:bodyPr/>
                    <a:lstStyle/>
                    <a:p>
                      <a:r>
                        <a:rPr lang="en-SG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TP/FP/FN</a:t>
                      </a:r>
                    </a:p>
                    <a:p>
                      <a:r>
                        <a:rPr lang="en-SG" sz="1200" dirty="0"/>
                        <a:t>@ </a:t>
                      </a:r>
                      <a:r>
                        <a:rPr lang="en-SG" sz="1200" dirty="0" err="1"/>
                        <a:t>IoU</a:t>
                      </a:r>
                      <a:r>
                        <a:rPr lang="en-SG" sz="1200" dirty="0"/>
                        <a:t>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Precision</a:t>
                      </a:r>
                    </a:p>
                    <a:p>
                      <a:r>
                        <a:rPr lang="en-SG" sz="1200" dirty="0"/>
                        <a:t>TP/(TP+FP))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Recall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TP/(TP+FN))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Precision_interp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118384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1/1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1/4 = 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51462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2/2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2/5 =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93511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3/3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3/6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573362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3/3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3/6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93250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3/4 = 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3/6 </a:t>
                      </a: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= 0.5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Assistant Ligh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549148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3/5 =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3/6 </a:t>
                      </a: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= 0.5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Assistant Ligh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98801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4/6 = 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4/7 = 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5639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EB99155-4C37-D03A-8204-9B35200B2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39" y="3577739"/>
            <a:ext cx="2810267" cy="543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D234E5-9F46-29E6-F3B1-D0A3EF48D72D}"/>
                  </a:ext>
                </a:extLst>
              </p:cNvPr>
              <p:cNvSpPr txBox="1"/>
              <p:nvPr/>
            </p:nvSpPr>
            <p:spPr>
              <a:xfrm>
                <a:off x="4729837" y="4195624"/>
                <a:ext cx="4553270" cy="35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SG" sz="1200" b="0" i="1" smtClean="0">
                        <a:latin typeface="Cambria Math" panose="02040503050406030204" pitchFamily="18" charset="0"/>
                      </a:rPr>
                      <m:t>(1+1</m:t>
                    </m:r>
                    <m:r>
                      <a:rPr lang="en-SG" sz="1200" i="1">
                        <a:latin typeface="Cambria Math" panose="02040503050406030204" pitchFamily="18" charset="0"/>
                      </a:rPr>
                      <m:t>+1+1+1+1+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0.67</m:t>
                    </m:r>
                    <m:r>
                      <a:rPr lang="en-SG" sz="1200" b="0" i="1" smtClean="0">
                        <a:latin typeface="Cambria Math" panose="02040503050406030204" pitchFamily="18" charset="0"/>
                      </a:rPr>
                      <m:t>+0.67</m:t>
                    </m:r>
                    <m:r>
                      <a:rPr lang="en-SG" sz="1200" i="1">
                        <a:latin typeface="Cambria Math" panose="02040503050406030204" pitchFamily="18" charset="0"/>
                      </a:rPr>
                      <m:t>+0.67+0.67+0.67</m:t>
                    </m:r>
                  </m:oMath>
                </a14:m>
                <a:endParaRPr lang="en-SG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D234E5-9F46-29E6-F3B1-D0A3EF48D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37" y="4195624"/>
                <a:ext cx="4553270" cy="353110"/>
              </a:xfrm>
              <a:prstGeom prst="rect">
                <a:avLst/>
              </a:prstGeom>
              <a:blipFill>
                <a:blip r:embed="rId4"/>
                <a:stretch>
                  <a:fillRect l="-1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11E60-74BA-8D37-727A-0F87A6E192AC}"/>
              </a:ext>
            </a:extLst>
          </p:cNvPr>
          <p:cNvGrpSpPr/>
          <p:nvPr/>
        </p:nvGrpSpPr>
        <p:grpSpPr>
          <a:xfrm>
            <a:off x="6407955" y="4548734"/>
            <a:ext cx="1197035" cy="307777"/>
            <a:chOff x="6494133" y="4641336"/>
            <a:chExt cx="1197035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7D7B33-8E39-DAC7-AF31-961FD0956FAB}"/>
                    </a:ext>
                  </a:extLst>
                </p:cNvPr>
                <p:cNvSpPr txBox="1"/>
                <p:nvPr/>
              </p:nvSpPr>
              <p:spPr>
                <a:xfrm>
                  <a:off x="6657203" y="4641336"/>
                  <a:ext cx="10339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SG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7D7B33-8E39-DAC7-AF31-961FD0956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7203" y="4641336"/>
                  <a:ext cx="103396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5A8D3A-1065-E4BD-E14C-AC2217C09A46}"/>
                </a:ext>
              </a:extLst>
            </p:cNvPr>
            <p:cNvSpPr txBox="1"/>
            <p:nvPr/>
          </p:nvSpPr>
          <p:spPr>
            <a:xfrm>
              <a:off x="6494133" y="4641336"/>
              <a:ext cx="4419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b="1" i="0" dirty="0">
                  <a:solidFill>
                    <a:srgbClr val="292929"/>
                  </a:solidFill>
                  <a:effectLst/>
                  <a:latin typeface="+mj-lt"/>
                </a:rPr>
                <a:t>AP</a:t>
              </a:r>
              <a:endParaRPr lang="en-SG" b="1" dirty="0">
                <a:latin typeface="+mj-lt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7F2C532-955D-248C-FD7B-3F8A05C47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64" y="1483175"/>
            <a:ext cx="2046276" cy="520984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D78998-27CD-D52E-F780-8502E74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6051360"/>
              </p:ext>
            </p:extLst>
          </p:nvPr>
        </p:nvGraphicFramePr>
        <p:xfrm>
          <a:off x="4841392" y="1201657"/>
          <a:ext cx="4017090" cy="2501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845A08A-8E41-9BFC-D652-BEB04912BCBC}"/>
              </a:ext>
            </a:extLst>
          </p:cNvPr>
          <p:cNvSpPr txBox="1"/>
          <p:nvPr/>
        </p:nvSpPr>
        <p:spPr>
          <a:xfrm>
            <a:off x="5340927" y="4835723"/>
            <a:ext cx="3494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err="1">
                <a:latin typeface="+mn-lt"/>
              </a:rPr>
              <a:t>mAP</a:t>
            </a:r>
            <a:r>
              <a:rPr lang="en-SG" dirty="0">
                <a:latin typeface="+mn-lt"/>
              </a:rPr>
              <a:t>: Average AP for all classes and images</a:t>
            </a:r>
          </a:p>
        </p:txBody>
      </p:sp>
    </p:spTree>
    <p:extLst>
      <p:ext uri="{BB962C8B-B14F-4D97-AF65-F5344CB8AC3E}">
        <p14:creationId xmlns:p14="http://schemas.microsoft.com/office/powerpoint/2010/main" val="307038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94738F6-FA15-95EB-1C6E-65CA9602D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4075571"/>
              </p:ext>
            </p:extLst>
          </p:nvPr>
        </p:nvGraphicFramePr>
        <p:xfrm>
          <a:off x="196825" y="958186"/>
          <a:ext cx="8750300" cy="2408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Active Learning Metrics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6722F2-2A4F-BB8F-D763-0A073499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642758"/>
              </p:ext>
            </p:extLst>
          </p:nvPr>
        </p:nvGraphicFramePr>
        <p:xfrm>
          <a:off x="1228002" y="3225900"/>
          <a:ext cx="6687945" cy="1646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0947">
                  <a:extLst>
                    <a:ext uri="{9D8B030D-6E8A-4147-A177-3AD203B41FA5}">
                      <a16:colId xmlns:a16="http://schemas.microsoft.com/office/drawing/2014/main" val="2484721205"/>
                    </a:ext>
                  </a:extLst>
                </a:gridCol>
                <a:gridCol w="610370">
                  <a:extLst>
                    <a:ext uri="{9D8B030D-6E8A-4147-A177-3AD203B41FA5}">
                      <a16:colId xmlns:a16="http://schemas.microsoft.com/office/drawing/2014/main" val="2773327523"/>
                    </a:ext>
                  </a:extLst>
                </a:gridCol>
                <a:gridCol w="713822">
                  <a:extLst>
                    <a:ext uri="{9D8B030D-6E8A-4147-A177-3AD203B41FA5}">
                      <a16:colId xmlns:a16="http://schemas.microsoft.com/office/drawing/2014/main" val="3572919990"/>
                    </a:ext>
                  </a:extLst>
                </a:gridCol>
                <a:gridCol w="962108">
                  <a:extLst>
                    <a:ext uri="{9D8B030D-6E8A-4147-A177-3AD203B41FA5}">
                      <a16:colId xmlns:a16="http://schemas.microsoft.com/office/drawing/2014/main" val="1514136952"/>
                    </a:ext>
                  </a:extLst>
                </a:gridCol>
                <a:gridCol w="672441">
                  <a:extLst>
                    <a:ext uri="{9D8B030D-6E8A-4147-A177-3AD203B41FA5}">
                      <a16:colId xmlns:a16="http://schemas.microsoft.com/office/drawing/2014/main" val="422133198"/>
                    </a:ext>
                  </a:extLst>
                </a:gridCol>
                <a:gridCol w="755204">
                  <a:extLst>
                    <a:ext uri="{9D8B030D-6E8A-4147-A177-3AD203B41FA5}">
                      <a16:colId xmlns:a16="http://schemas.microsoft.com/office/drawing/2014/main" val="1642809139"/>
                    </a:ext>
                  </a:extLst>
                </a:gridCol>
                <a:gridCol w="662096">
                  <a:extLst>
                    <a:ext uri="{9D8B030D-6E8A-4147-A177-3AD203B41FA5}">
                      <a16:colId xmlns:a16="http://schemas.microsoft.com/office/drawing/2014/main" val="1775117335"/>
                    </a:ext>
                  </a:extLst>
                </a:gridCol>
                <a:gridCol w="662096">
                  <a:extLst>
                    <a:ext uri="{9D8B030D-6E8A-4147-A177-3AD203B41FA5}">
                      <a16:colId xmlns:a16="http://schemas.microsoft.com/office/drawing/2014/main" val="3679957398"/>
                    </a:ext>
                  </a:extLst>
                </a:gridCol>
                <a:gridCol w="1128861">
                  <a:extLst>
                    <a:ext uri="{9D8B030D-6E8A-4147-A177-3AD203B41FA5}">
                      <a16:colId xmlns:a16="http://schemas.microsoft.com/office/drawing/2014/main" val="4236103136"/>
                    </a:ext>
                  </a:extLst>
                </a:gridCol>
              </a:tblGrid>
              <a:tr h="662580"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Round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No of Training Images*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No of Validation Images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Weights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mAP_0.5 (B)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mAP_0.5 (M)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Precision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No of Testing Images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000" b="1" dirty="0">
                          <a:effectLst/>
                          <a:latin typeface="+mn-lt"/>
                        </a:rPr>
                        <a:t>No of Testing Images send for annotate below 70% confidence *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556187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543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Yolov7 weight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0.4436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0.4127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0.7289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755235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Yolov7 weight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0.4389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0.4504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0.7891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399404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1196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weight from R2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0.4535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0.4602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0.7558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439083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1413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weight from R3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0.5372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0.5396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0.8639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0839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5AAA34-186A-198F-045E-F011F00E5649}"/>
              </a:ext>
            </a:extLst>
          </p:cNvPr>
          <p:cNvSpPr txBox="1"/>
          <p:nvPr/>
        </p:nvSpPr>
        <p:spPr>
          <a:xfrm>
            <a:off x="1579755" y="4881890"/>
            <a:ext cx="45925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effectLst/>
                <a:latin typeface="+mn-lt"/>
              </a:rPr>
              <a:t>*Only the first 100 images are annotated</a:t>
            </a:r>
            <a:endParaRPr lang="en-SG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58ABCD-5A31-D5C0-A15C-08BC9DDC621A}"/>
              </a:ext>
            </a:extLst>
          </p:cNvPr>
          <p:cNvSpPr/>
          <p:nvPr/>
        </p:nvSpPr>
        <p:spPr>
          <a:xfrm>
            <a:off x="7764220" y="1165653"/>
            <a:ext cx="71045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A9133-F7C8-6A9A-9186-A97EC31AD2F7}"/>
              </a:ext>
            </a:extLst>
          </p:cNvPr>
          <p:cNvSpPr txBox="1"/>
          <p:nvPr/>
        </p:nvSpPr>
        <p:spPr>
          <a:xfrm>
            <a:off x="7799742" y="1078546"/>
            <a:ext cx="1308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latin typeface="+mn-lt"/>
              </a:rPr>
              <a:t>YOLOv7 Mask AP: 0.64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279096-6C58-3A2E-CACA-BC926C47D0E3}"/>
              </a:ext>
            </a:extLst>
          </p:cNvPr>
          <p:cNvSpPr/>
          <p:nvPr/>
        </p:nvSpPr>
        <p:spPr>
          <a:xfrm>
            <a:off x="7764220" y="1928594"/>
            <a:ext cx="71045" cy="7200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D6345-A6C1-2B54-CB18-3974BC15B9BD}"/>
              </a:ext>
            </a:extLst>
          </p:cNvPr>
          <p:cNvSpPr txBox="1"/>
          <p:nvPr/>
        </p:nvSpPr>
        <p:spPr>
          <a:xfrm>
            <a:off x="7799742" y="1841487"/>
            <a:ext cx="1308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latin typeface="+mn-lt"/>
              </a:rPr>
              <a:t>YOLOv7 Box AP : 0.51</a:t>
            </a:r>
          </a:p>
        </p:txBody>
      </p:sp>
    </p:spTree>
    <p:extLst>
      <p:ext uri="{BB962C8B-B14F-4D97-AF65-F5344CB8AC3E}">
        <p14:creationId xmlns:p14="http://schemas.microsoft.com/office/powerpoint/2010/main" val="4006631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94738F6-FA15-95EB-1C6E-65CA9602D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7731562"/>
              </p:ext>
            </p:extLst>
          </p:nvPr>
        </p:nvGraphicFramePr>
        <p:xfrm>
          <a:off x="196825" y="958186"/>
          <a:ext cx="8750300" cy="2408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Active Learning Metrics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6722F2-2A4F-BB8F-D763-0A073499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40680"/>
              </p:ext>
            </p:extLst>
          </p:nvPr>
        </p:nvGraphicFramePr>
        <p:xfrm>
          <a:off x="1573766" y="3294126"/>
          <a:ext cx="5996468" cy="1646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7463">
                  <a:extLst>
                    <a:ext uri="{9D8B030D-6E8A-4147-A177-3AD203B41FA5}">
                      <a16:colId xmlns:a16="http://schemas.microsoft.com/office/drawing/2014/main" val="2484721205"/>
                    </a:ext>
                  </a:extLst>
                </a:gridCol>
                <a:gridCol w="618004">
                  <a:extLst>
                    <a:ext uri="{9D8B030D-6E8A-4147-A177-3AD203B41FA5}">
                      <a16:colId xmlns:a16="http://schemas.microsoft.com/office/drawing/2014/main" val="2773327523"/>
                    </a:ext>
                  </a:extLst>
                </a:gridCol>
                <a:gridCol w="722749">
                  <a:extLst>
                    <a:ext uri="{9D8B030D-6E8A-4147-A177-3AD203B41FA5}">
                      <a16:colId xmlns:a16="http://schemas.microsoft.com/office/drawing/2014/main" val="3572919990"/>
                    </a:ext>
                  </a:extLst>
                </a:gridCol>
                <a:gridCol w="974141">
                  <a:extLst>
                    <a:ext uri="{9D8B030D-6E8A-4147-A177-3AD203B41FA5}">
                      <a16:colId xmlns:a16="http://schemas.microsoft.com/office/drawing/2014/main" val="1514136952"/>
                    </a:ext>
                  </a:extLst>
                </a:gridCol>
                <a:gridCol w="670377">
                  <a:extLst>
                    <a:ext uri="{9D8B030D-6E8A-4147-A177-3AD203B41FA5}">
                      <a16:colId xmlns:a16="http://schemas.microsoft.com/office/drawing/2014/main" val="1775117335"/>
                    </a:ext>
                  </a:extLst>
                </a:gridCol>
                <a:gridCol w="670377">
                  <a:extLst>
                    <a:ext uri="{9D8B030D-6E8A-4147-A177-3AD203B41FA5}">
                      <a16:colId xmlns:a16="http://schemas.microsoft.com/office/drawing/2014/main" val="2819290071"/>
                    </a:ext>
                  </a:extLst>
                </a:gridCol>
                <a:gridCol w="670377">
                  <a:extLst>
                    <a:ext uri="{9D8B030D-6E8A-4147-A177-3AD203B41FA5}">
                      <a16:colId xmlns:a16="http://schemas.microsoft.com/office/drawing/2014/main" val="3679957398"/>
                    </a:ext>
                  </a:extLst>
                </a:gridCol>
                <a:gridCol w="1142980">
                  <a:extLst>
                    <a:ext uri="{9D8B030D-6E8A-4147-A177-3AD203B41FA5}">
                      <a16:colId xmlns:a16="http://schemas.microsoft.com/office/drawing/2014/main" val="4236103136"/>
                    </a:ext>
                  </a:extLst>
                </a:gridCol>
              </a:tblGrid>
              <a:tr h="662580"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Round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No of Training Images*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No of Validation Images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Weights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Box Precision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b="1" dirty="0">
                          <a:effectLst/>
                          <a:latin typeface="+mn-lt"/>
                        </a:rPr>
                        <a:t>Mask Precision</a:t>
                      </a:r>
                      <a:endParaRPr lang="en-SG" sz="1000" b="1" dirty="0">
                        <a:effectLst/>
                        <a:latin typeface="+mn-lt"/>
                      </a:endParaRP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No of Testing Images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000" b="1" dirty="0">
                          <a:effectLst/>
                          <a:latin typeface="+mn-lt"/>
                        </a:rPr>
                        <a:t>No of Testing Images send for annotate below 70% confidence *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556187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543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Yolov7 weight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dirty="0">
                          <a:effectLst/>
                          <a:latin typeface="+mn-lt"/>
                        </a:rPr>
                        <a:t>0.7168</a:t>
                      </a:r>
                      <a:endParaRPr lang="en-SG" sz="1000" dirty="0">
                        <a:effectLst/>
                        <a:latin typeface="+mn-lt"/>
                      </a:endParaRP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0.7289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755235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Yolov7 weight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0.7891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dirty="0">
                          <a:effectLst/>
                          <a:latin typeface="+mn-lt"/>
                        </a:rPr>
                        <a:t>0.8334</a:t>
                      </a:r>
                      <a:endParaRPr lang="en-SG" sz="1000" dirty="0">
                        <a:effectLst/>
                        <a:latin typeface="+mn-lt"/>
                      </a:endParaRP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399404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1196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weight from R2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dirty="0">
                          <a:effectLst/>
                          <a:latin typeface="+mn-lt"/>
                        </a:rPr>
                        <a:t>0.7255</a:t>
                      </a:r>
                      <a:endParaRPr lang="en-SG" sz="1000" dirty="0">
                        <a:effectLst/>
                        <a:latin typeface="+mn-lt"/>
                      </a:endParaRP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0.7558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439083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1413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weight from R3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000" dirty="0">
                          <a:effectLst/>
                          <a:latin typeface="+mn-lt"/>
                        </a:rPr>
                        <a:t>0.8312</a:t>
                      </a:r>
                      <a:endParaRPr lang="en-SG" sz="1000" dirty="0">
                        <a:effectLst/>
                        <a:latin typeface="+mn-lt"/>
                      </a:endParaRP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0.8639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0839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5AAA34-186A-198F-045E-F011F00E5649}"/>
              </a:ext>
            </a:extLst>
          </p:cNvPr>
          <p:cNvSpPr txBox="1"/>
          <p:nvPr/>
        </p:nvSpPr>
        <p:spPr>
          <a:xfrm>
            <a:off x="1579755" y="4881890"/>
            <a:ext cx="45925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effectLst/>
                <a:latin typeface="+mn-lt"/>
              </a:rPr>
              <a:t>*Only the first 100 images are annotated</a:t>
            </a:r>
            <a:endParaRPr lang="en-SG" sz="1050" dirty="0"/>
          </a:p>
        </p:txBody>
      </p:sp>
    </p:spTree>
    <p:extLst>
      <p:ext uri="{BB962C8B-B14F-4D97-AF65-F5344CB8AC3E}">
        <p14:creationId xmlns:p14="http://schemas.microsoft.com/office/powerpoint/2010/main" val="750313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ctrTitle"/>
          </p:nvPr>
        </p:nvSpPr>
        <p:spPr>
          <a:xfrm flipH="1">
            <a:off x="1290600" y="627075"/>
            <a:ext cx="3281400" cy="803100"/>
          </a:xfrm>
        </p:spPr>
        <p:txBody>
          <a:bodyPr/>
          <a:lstStyle/>
          <a:p>
            <a:pPr lvl="0"/>
            <a:r>
              <a:rPr lang="en-SG" dirty="0"/>
              <a:t>SHOWCASE</a:t>
            </a:r>
          </a:p>
        </p:txBody>
      </p:sp>
      <p:sp>
        <p:nvSpPr>
          <p:cNvPr id="289" name="Google Shape;289;p32"/>
          <p:cNvSpPr txBox="1">
            <a:spLocks noGrp="1"/>
          </p:cNvSpPr>
          <p:nvPr>
            <p:ph type="title" idx="2"/>
          </p:nvPr>
        </p:nvSpPr>
        <p:spPr>
          <a:xfrm flipH="1">
            <a:off x="1290600" y="134185"/>
            <a:ext cx="2979300" cy="754500"/>
          </a:xfrm>
        </p:spPr>
        <p:txBody>
          <a:bodyPr/>
          <a:lstStyle/>
          <a:p>
            <a:pPr lvl="0"/>
            <a:r>
              <a:rPr lang="en" sz="3200" dirty="0"/>
              <a:t>Streamlit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C25EA461-F1CE-1E78-0603-C84DE1275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13" y="1819416"/>
            <a:ext cx="2003074" cy="2003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BBB876-C9B6-B829-2128-C00B94B30BAF}"/>
              </a:ext>
            </a:extLst>
          </p:cNvPr>
          <p:cNvSpPr txBox="1"/>
          <p:nvPr/>
        </p:nvSpPr>
        <p:spPr>
          <a:xfrm>
            <a:off x="893288" y="4363980"/>
            <a:ext cx="2573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5"/>
              </a:rPr>
              <a:t>https://bit.ly/3g96L3J</a:t>
            </a:r>
            <a:endParaRPr lang="en-SG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Google Shape;390;p37"/>
          <p:cNvSpPr txBox="1">
            <a:spLocks noGrp="1"/>
          </p:cNvSpPr>
          <p:nvPr>
            <p:ph type="ctrTitle"/>
          </p:nvPr>
        </p:nvSpPr>
        <p:spPr>
          <a:xfrm>
            <a:off x="6689848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Streamlit</a:t>
            </a:r>
            <a:endParaRPr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C87450C-DABE-37A3-26EC-4C3776CFD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10" y="171850"/>
            <a:ext cx="625990" cy="645055"/>
          </a:xfrm>
          <a:prstGeom prst="rect">
            <a:avLst/>
          </a:prstGeom>
        </p:spPr>
      </p:pic>
      <p:sp>
        <p:nvSpPr>
          <p:cNvPr id="5" name="Google Shape;379;p36">
            <a:extLst>
              <a:ext uri="{FF2B5EF4-FFF2-40B4-BE49-F238E27FC236}">
                <a16:creationId xmlns:a16="http://schemas.microsoft.com/office/drawing/2014/main" id="{B2C5161D-8E20-A480-46CB-72A94C839FA7}"/>
              </a:ext>
            </a:extLst>
          </p:cNvPr>
          <p:cNvSpPr txBox="1"/>
          <p:nvPr/>
        </p:nvSpPr>
        <p:spPr>
          <a:xfrm>
            <a:off x="490256" y="-23156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Showcase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Google Shape;380;p36">
            <a:extLst>
              <a:ext uri="{FF2B5EF4-FFF2-40B4-BE49-F238E27FC236}">
                <a16:creationId xmlns:a16="http://schemas.microsoft.com/office/drawing/2014/main" id="{91F9D09B-22B4-0705-9338-7A20F3893356}"/>
              </a:ext>
            </a:extLst>
          </p:cNvPr>
          <p:cNvSpPr txBox="1"/>
          <p:nvPr/>
        </p:nvSpPr>
        <p:spPr>
          <a:xfrm>
            <a:off x="490256" y="1647130"/>
            <a:ext cx="4175200" cy="84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1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7" name="Google Shape;379;p36">
            <a:extLst>
              <a:ext uri="{FF2B5EF4-FFF2-40B4-BE49-F238E27FC236}">
                <a16:creationId xmlns:a16="http://schemas.microsoft.com/office/drawing/2014/main" id="{4BDA5CF0-869E-4606-F816-B3D1E289C3F5}"/>
              </a:ext>
            </a:extLst>
          </p:cNvPr>
          <p:cNvSpPr txBox="1"/>
          <p:nvPr/>
        </p:nvSpPr>
        <p:spPr>
          <a:xfrm>
            <a:off x="490256" y="3099353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Limitations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B9DF6DA4-740C-5B85-E2E1-EBDDCB9FE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33" y="1270081"/>
            <a:ext cx="3417323" cy="3417323"/>
          </a:xfrm>
          <a:prstGeom prst="rect">
            <a:avLst/>
          </a:prstGeom>
        </p:spPr>
      </p:pic>
      <p:pic>
        <p:nvPicPr>
          <p:cNvPr id="12" name="Picture 11" descr="A picture containing reptile, snake&#10;&#10;Description automatically generated">
            <a:extLst>
              <a:ext uri="{FF2B5EF4-FFF2-40B4-BE49-F238E27FC236}">
                <a16:creationId xmlns:a16="http://schemas.microsoft.com/office/drawing/2014/main" id="{81F61182-6EEE-F27E-0321-64B14576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3" y="1022134"/>
            <a:ext cx="1847763" cy="955740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8FA83539-0961-51D0-1925-4A8664D74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92" y="1006108"/>
            <a:ext cx="1847764" cy="955740"/>
          </a:xfrm>
          <a:prstGeom prst="rect">
            <a:avLst/>
          </a:prstGeom>
        </p:spPr>
      </p:pic>
      <p:sp>
        <p:nvSpPr>
          <p:cNvPr id="15" name="Google Shape;379;p36">
            <a:extLst>
              <a:ext uri="{FF2B5EF4-FFF2-40B4-BE49-F238E27FC236}">
                <a16:creationId xmlns:a16="http://schemas.microsoft.com/office/drawing/2014/main" id="{A85277CA-DC9F-090E-0D65-90ADCB77ECAE}"/>
              </a:ext>
            </a:extLst>
          </p:cNvPr>
          <p:cNvSpPr txBox="1"/>
          <p:nvPr/>
        </p:nvSpPr>
        <p:spPr>
          <a:xfrm>
            <a:off x="136104" y="645878"/>
            <a:ext cx="1920000" cy="3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Before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" name="Google Shape;379;p36">
            <a:extLst>
              <a:ext uri="{FF2B5EF4-FFF2-40B4-BE49-F238E27FC236}">
                <a16:creationId xmlns:a16="http://schemas.microsoft.com/office/drawing/2014/main" id="{EDF210BF-F3FE-4745-E42B-7BBF81A235EF}"/>
              </a:ext>
            </a:extLst>
          </p:cNvPr>
          <p:cNvSpPr txBox="1"/>
          <p:nvPr/>
        </p:nvSpPr>
        <p:spPr>
          <a:xfrm>
            <a:off x="2154675" y="649832"/>
            <a:ext cx="1920000" cy="3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After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" name="Google Shape;387;p37">
            <a:extLst>
              <a:ext uri="{FF2B5EF4-FFF2-40B4-BE49-F238E27FC236}">
                <a16:creationId xmlns:a16="http://schemas.microsoft.com/office/drawing/2014/main" id="{EEFCA41A-8D89-A711-FCAD-18A8E8C8886B}"/>
              </a:ext>
            </a:extLst>
          </p:cNvPr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Google Shape;390;p37">
            <a:extLst>
              <a:ext uri="{FF2B5EF4-FFF2-40B4-BE49-F238E27FC236}">
                <a16:creationId xmlns:a16="http://schemas.microsoft.com/office/drawing/2014/main" id="{F117CDE5-4843-A7D8-17C6-F791C659C875}"/>
              </a:ext>
            </a:extLst>
          </p:cNvPr>
          <p:cNvSpPr txBox="1">
            <a:spLocks/>
          </p:cNvSpPr>
          <p:nvPr/>
        </p:nvSpPr>
        <p:spPr>
          <a:xfrm>
            <a:off x="6689848" y="405336"/>
            <a:ext cx="1737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/>
              <a:t>Streamlit</a:t>
            </a:r>
            <a:endParaRPr lang="en-SG" dirty="0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25FAED-64B8-0A81-5190-9AAF03FED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10" y="171850"/>
            <a:ext cx="625990" cy="645055"/>
          </a:xfrm>
          <a:prstGeom prst="rect">
            <a:avLst/>
          </a:prstGeom>
        </p:spPr>
      </p:pic>
      <p:sp>
        <p:nvSpPr>
          <p:cNvPr id="11" name="Google Shape;379;p36">
            <a:extLst>
              <a:ext uri="{FF2B5EF4-FFF2-40B4-BE49-F238E27FC236}">
                <a16:creationId xmlns:a16="http://schemas.microsoft.com/office/drawing/2014/main" id="{23A23B1F-AB0D-5097-8A56-FC6D3BF9F25F}"/>
              </a:ext>
            </a:extLst>
          </p:cNvPr>
          <p:cNvSpPr txBox="1"/>
          <p:nvPr/>
        </p:nvSpPr>
        <p:spPr>
          <a:xfrm>
            <a:off x="490256" y="-23156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Showcase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" name="Google Shape;380;p36">
            <a:extLst>
              <a:ext uri="{FF2B5EF4-FFF2-40B4-BE49-F238E27FC236}">
                <a16:creationId xmlns:a16="http://schemas.microsoft.com/office/drawing/2014/main" id="{C4AEBE87-BACE-7097-727B-C26F914243DC}"/>
              </a:ext>
            </a:extLst>
          </p:cNvPr>
          <p:cNvSpPr txBox="1"/>
          <p:nvPr/>
        </p:nvSpPr>
        <p:spPr>
          <a:xfrm>
            <a:off x="490256" y="1647130"/>
            <a:ext cx="4175200" cy="84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1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A326F43B-5DCD-CCE5-5147-DE13DB3A7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33" y="1270081"/>
            <a:ext cx="3417323" cy="3417323"/>
          </a:xfrm>
          <a:prstGeom prst="rect">
            <a:avLst/>
          </a:prstGeom>
        </p:spPr>
      </p:pic>
      <p:pic>
        <p:nvPicPr>
          <p:cNvPr id="19" name="Picture 18" descr="A picture containing reptile, snake&#10;&#10;Description automatically generated">
            <a:extLst>
              <a:ext uri="{FF2B5EF4-FFF2-40B4-BE49-F238E27FC236}">
                <a16:creationId xmlns:a16="http://schemas.microsoft.com/office/drawing/2014/main" id="{E75F5521-C366-6C61-D4B0-9469E3242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3" y="1022134"/>
            <a:ext cx="1847763" cy="955740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8C2A30CF-CA3D-0B22-FA5E-60719955D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92" y="1006108"/>
            <a:ext cx="1847764" cy="955740"/>
          </a:xfrm>
          <a:prstGeom prst="rect">
            <a:avLst/>
          </a:prstGeom>
        </p:spPr>
      </p:pic>
      <p:sp>
        <p:nvSpPr>
          <p:cNvPr id="21" name="Google Shape;379;p36">
            <a:extLst>
              <a:ext uri="{FF2B5EF4-FFF2-40B4-BE49-F238E27FC236}">
                <a16:creationId xmlns:a16="http://schemas.microsoft.com/office/drawing/2014/main" id="{B93C1C0C-4AE2-3BF4-11EC-B17FA9747342}"/>
              </a:ext>
            </a:extLst>
          </p:cNvPr>
          <p:cNvSpPr txBox="1"/>
          <p:nvPr/>
        </p:nvSpPr>
        <p:spPr>
          <a:xfrm>
            <a:off x="136104" y="645878"/>
            <a:ext cx="1920000" cy="3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Before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" name="Google Shape;379;p36">
            <a:extLst>
              <a:ext uri="{FF2B5EF4-FFF2-40B4-BE49-F238E27FC236}">
                <a16:creationId xmlns:a16="http://schemas.microsoft.com/office/drawing/2014/main" id="{C9C038E2-1A8E-E1C7-3F3C-2CBB54D9318F}"/>
              </a:ext>
            </a:extLst>
          </p:cNvPr>
          <p:cNvSpPr txBox="1"/>
          <p:nvPr/>
        </p:nvSpPr>
        <p:spPr>
          <a:xfrm>
            <a:off x="2154675" y="649832"/>
            <a:ext cx="1920000" cy="3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After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3" name="Picture 22" descr="A close-up of a duck&#10;&#10;Description automatically generated with low confidence">
            <a:extLst>
              <a:ext uri="{FF2B5EF4-FFF2-40B4-BE49-F238E27FC236}">
                <a16:creationId xmlns:a16="http://schemas.microsoft.com/office/drawing/2014/main" id="{4CF941ED-F641-6CED-9843-59FEE7E15E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3" y="2119151"/>
            <a:ext cx="1847763" cy="1039367"/>
          </a:xfrm>
          <a:prstGeom prst="rect">
            <a:avLst/>
          </a:prstGeom>
        </p:spPr>
      </p:pic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C273EA3-2697-B3FA-46B0-5C0774F367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92" y="2119151"/>
            <a:ext cx="1847763" cy="1039367"/>
          </a:xfrm>
          <a:prstGeom prst="rect">
            <a:avLst/>
          </a:prstGeom>
        </p:spPr>
      </p:pic>
      <p:sp>
        <p:nvSpPr>
          <p:cNvPr id="25" name="Google Shape;380;p36">
            <a:extLst>
              <a:ext uri="{FF2B5EF4-FFF2-40B4-BE49-F238E27FC236}">
                <a16:creationId xmlns:a16="http://schemas.microsoft.com/office/drawing/2014/main" id="{A84B5950-7507-77D6-9C43-FA7158ED1A75}"/>
              </a:ext>
            </a:extLst>
          </p:cNvPr>
          <p:cNvSpPr txBox="1"/>
          <p:nvPr/>
        </p:nvSpPr>
        <p:spPr>
          <a:xfrm>
            <a:off x="490255" y="3608209"/>
            <a:ext cx="3629100" cy="5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 err="1">
                <a:latin typeface="Assistant Light"/>
                <a:ea typeface="Assistant Light"/>
                <a:cs typeface="Assistant Light"/>
                <a:sym typeface="Assistant Light"/>
              </a:rPr>
              <a:t>mAP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 needs to be improved to include more training images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Slow processing due to no GPU and no saved instance activated for GCP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Instance Segmentation is done frame by frame without consideration of previous and next frames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 dirty="0">
                <a:latin typeface="Assistant Light"/>
                <a:ea typeface="Assistant Light"/>
                <a:cs typeface="Assistant Light"/>
                <a:sym typeface="Assistant Light"/>
              </a:rPr>
              <a:t>Allow real time streaming of output logs from model to </a:t>
            </a:r>
            <a:r>
              <a:rPr lang="en-GB" sz="1100" dirty="0" err="1">
                <a:latin typeface="Assistant Light"/>
                <a:ea typeface="Assistant Light"/>
                <a:cs typeface="Assistant Light"/>
                <a:sym typeface="Assistant Light"/>
              </a:rPr>
              <a:t>Streamlit</a:t>
            </a:r>
            <a:endParaRPr lang="en-GB" sz="1100" dirty="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SG" sz="11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6092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Video Segmentation</a:t>
            </a:r>
            <a:br>
              <a:rPr lang="en-SG" dirty="0"/>
            </a:br>
            <a:r>
              <a:rPr lang="en-SG" dirty="0"/>
              <a:t>Example</a:t>
            </a:r>
          </a:p>
        </p:txBody>
      </p:sp>
      <p:pic>
        <p:nvPicPr>
          <p:cNvPr id="4" name="snake360_trimmed_compressed">
            <a:hlinkClick r:id="" action="ppaction://media"/>
            <a:extLst>
              <a:ext uri="{FF2B5EF4-FFF2-40B4-BE49-F238E27FC236}">
                <a16:creationId xmlns:a16="http://schemas.microsoft.com/office/drawing/2014/main" id="{90D49AB6-4A59-4C62-D03C-3C306D7B0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0" y="1514475"/>
            <a:ext cx="4572000" cy="2571750"/>
          </a:xfrm>
          <a:prstGeom prst="rect">
            <a:avLst/>
          </a:prstGeom>
        </p:spPr>
      </p:pic>
      <p:pic>
        <p:nvPicPr>
          <p:cNvPr id="6" name="snake360_trimmed">
            <a:hlinkClick r:id="" action="ppaction://media"/>
            <a:extLst>
              <a:ext uri="{FF2B5EF4-FFF2-40B4-BE49-F238E27FC236}">
                <a16:creationId xmlns:a16="http://schemas.microsoft.com/office/drawing/2014/main" id="{C4DAB4F6-C977-8F9B-F52C-EF3629DCBC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" y="1514474"/>
            <a:ext cx="4572001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385CA-CD72-B7FD-7507-280460240F36}"/>
              </a:ext>
            </a:extLst>
          </p:cNvPr>
          <p:cNvSpPr txBox="1"/>
          <p:nvPr/>
        </p:nvSpPr>
        <p:spPr>
          <a:xfrm>
            <a:off x="2336800" y="4312381"/>
            <a:ext cx="44704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+mn-lt"/>
              </a:rPr>
              <a:t>Source: </a:t>
            </a:r>
            <a:r>
              <a:rPr lang="en-GB" dirty="0">
                <a:latin typeface="+mn-lt"/>
                <a:hlinkClick r:id="rId8"/>
              </a:rPr>
              <a:t>Deadliest Job in America - Snake Milker! - YouTube</a:t>
            </a:r>
            <a:endParaRPr lang="en-SG" dirty="0">
              <a:latin typeface="+mn-lt"/>
            </a:endParaRPr>
          </a:p>
        </p:txBody>
      </p:sp>
      <p:sp>
        <p:nvSpPr>
          <p:cNvPr id="11" name="Google Shape;379;p36">
            <a:extLst>
              <a:ext uri="{FF2B5EF4-FFF2-40B4-BE49-F238E27FC236}">
                <a16:creationId xmlns:a16="http://schemas.microsoft.com/office/drawing/2014/main" id="{CD1F2760-6D11-5286-A578-98784C768E48}"/>
              </a:ext>
            </a:extLst>
          </p:cNvPr>
          <p:cNvSpPr txBox="1"/>
          <p:nvPr/>
        </p:nvSpPr>
        <p:spPr>
          <a:xfrm>
            <a:off x="1376800" y="1195827"/>
            <a:ext cx="1920000" cy="3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Before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" name="Google Shape;379;p36">
            <a:extLst>
              <a:ext uri="{FF2B5EF4-FFF2-40B4-BE49-F238E27FC236}">
                <a16:creationId xmlns:a16="http://schemas.microsoft.com/office/drawing/2014/main" id="{F55E34F3-06E7-B9E7-6EBD-04BFC1312717}"/>
              </a:ext>
            </a:extLst>
          </p:cNvPr>
          <p:cNvSpPr txBox="1"/>
          <p:nvPr/>
        </p:nvSpPr>
        <p:spPr>
          <a:xfrm>
            <a:off x="5898000" y="1230370"/>
            <a:ext cx="1920000" cy="3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After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3018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man sitting on mountain cliff facing white clouds rising one hand at golden hour">
            <a:extLst>
              <a:ext uri="{FF2B5EF4-FFF2-40B4-BE49-F238E27FC236}">
                <a16:creationId xmlns:a16="http://schemas.microsoft.com/office/drawing/2014/main" id="{3FB68202-3B8F-ED73-10D6-09E86151A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7838" y="0"/>
            <a:ext cx="358139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Google Shape;195;p29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29"/>
          <p:cNvGrpSpPr/>
          <p:nvPr/>
        </p:nvGrpSpPr>
        <p:grpSpPr>
          <a:xfrm>
            <a:off x="-757017" y="-9525"/>
            <a:ext cx="3105188" cy="5210133"/>
            <a:chOff x="0" y="-9525"/>
            <a:chExt cx="3105188" cy="5210133"/>
          </a:xfrm>
        </p:grpSpPr>
        <p:sp>
          <p:nvSpPr>
            <p:cNvPr id="198" name="Google Shape;198;p29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9" name="Google Shape;199;p29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29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CONCLUSION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C05B91-8F54-31F4-5396-9F5851DC8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046932"/>
              </p:ext>
            </p:extLst>
          </p:nvPr>
        </p:nvGraphicFramePr>
        <p:xfrm>
          <a:off x="4756780" y="1452541"/>
          <a:ext cx="3854415" cy="2590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84805">
                  <a:extLst>
                    <a:ext uri="{9D8B030D-6E8A-4147-A177-3AD203B41FA5}">
                      <a16:colId xmlns:a16="http://schemas.microsoft.com/office/drawing/2014/main" val="440419820"/>
                    </a:ext>
                  </a:extLst>
                </a:gridCol>
                <a:gridCol w="1566309">
                  <a:extLst>
                    <a:ext uri="{9D8B030D-6E8A-4147-A177-3AD203B41FA5}">
                      <a16:colId xmlns:a16="http://schemas.microsoft.com/office/drawing/2014/main" val="1560307185"/>
                    </a:ext>
                  </a:extLst>
                </a:gridCol>
                <a:gridCol w="1003301">
                  <a:extLst>
                    <a:ext uri="{9D8B030D-6E8A-4147-A177-3AD203B41FA5}">
                      <a16:colId xmlns:a16="http://schemas.microsoft.com/office/drawing/2014/main" val="286124341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400" b="1" dirty="0">
                          <a:effectLst/>
                        </a:rPr>
                        <a:t>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400" b="1" dirty="0">
                          <a:effectLst/>
                        </a:rPr>
                        <a:t>Factors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400" b="1" dirty="0">
                          <a:effectLst/>
                        </a:rPr>
                        <a:t>Outcomes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1638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Image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Validation Image Accuracy &gt; 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0.9586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71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Image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Functioning Chrome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3658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Instance Segmentation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Precision(B)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  <a:latin typeface="+mn-lt"/>
                        </a:rPr>
                        <a:t>0.8312</a:t>
                      </a:r>
                      <a:endParaRPr lang="en-SG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997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200">
                          <a:effectLst/>
                        </a:rPr>
                        <a:t>Instance Segmentation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Precision(M)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  <a:latin typeface="+mn-lt"/>
                        </a:rPr>
                        <a:t>0.8639</a:t>
                      </a:r>
                      <a:endParaRPr lang="en-SG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671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200">
                          <a:effectLst/>
                        </a:rPr>
                        <a:t>Instance Segmentation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Functioning Streamlit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875818"/>
                  </a:ext>
                </a:extLst>
              </a:tr>
            </a:tbl>
          </a:graphicData>
        </a:graphic>
      </p:graphicFrame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D3313C-D8E0-2F81-C564-0FA1325BC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94" y="621670"/>
            <a:ext cx="625990" cy="645055"/>
          </a:xfrm>
          <a:prstGeom prst="rect">
            <a:avLst/>
          </a:prstGeom>
        </p:spPr>
      </p:pic>
      <p:sp>
        <p:nvSpPr>
          <p:cNvPr id="5" name="Google Shape;201;p29">
            <a:extLst>
              <a:ext uri="{FF2B5EF4-FFF2-40B4-BE49-F238E27FC236}">
                <a16:creationId xmlns:a16="http://schemas.microsoft.com/office/drawing/2014/main" id="{3B1E470B-B55A-BC85-CFF8-ED1EB3EC62A1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4756780" y="710136"/>
            <a:ext cx="2540004" cy="7167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Success Factors Evaluation</a:t>
            </a:r>
            <a:endParaRPr sz="1400" dirty="0"/>
          </a:p>
        </p:txBody>
      </p:sp>
      <p:grpSp>
        <p:nvGrpSpPr>
          <p:cNvPr id="6" name="Google Shape;3636;p49">
            <a:extLst>
              <a:ext uri="{FF2B5EF4-FFF2-40B4-BE49-F238E27FC236}">
                <a16:creationId xmlns:a16="http://schemas.microsoft.com/office/drawing/2014/main" id="{112CFDC1-A443-4F1B-101A-6192999B398D}"/>
              </a:ext>
            </a:extLst>
          </p:cNvPr>
          <p:cNvGrpSpPr/>
          <p:nvPr/>
        </p:nvGrpSpPr>
        <p:grpSpPr>
          <a:xfrm>
            <a:off x="8297850" y="1871742"/>
            <a:ext cx="207668" cy="230255"/>
            <a:chOff x="3300325" y="249875"/>
            <a:chExt cx="433725" cy="480900"/>
          </a:xfrm>
        </p:grpSpPr>
        <p:sp>
          <p:nvSpPr>
            <p:cNvPr id="7" name="Google Shape;3637;p49">
              <a:extLst>
                <a:ext uri="{FF2B5EF4-FFF2-40B4-BE49-F238E27FC236}">
                  <a16:creationId xmlns:a16="http://schemas.microsoft.com/office/drawing/2014/main" id="{F11B5E9F-BFE4-F6EC-6144-341E48ED69A2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3638;p49">
              <a:extLst>
                <a:ext uri="{FF2B5EF4-FFF2-40B4-BE49-F238E27FC236}">
                  <a16:creationId xmlns:a16="http://schemas.microsoft.com/office/drawing/2014/main" id="{7F92537D-BD70-25FB-D1BD-55066EB7B20C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3639;p49">
              <a:extLst>
                <a:ext uri="{FF2B5EF4-FFF2-40B4-BE49-F238E27FC236}">
                  <a16:creationId xmlns:a16="http://schemas.microsoft.com/office/drawing/2014/main" id="{D9B4766E-2226-E00D-B7F4-E577A6508F38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40;p49">
              <a:extLst>
                <a:ext uri="{FF2B5EF4-FFF2-40B4-BE49-F238E27FC236}">
                  <a16:creationId xmlns:a16="http://schemas.microsoft.com/office/drawing/2014/main" id="{D411E9C8-3A7D-DD70-0DBF-76E60791DEBF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3641;p49">
              <a:extLst>
                <a:ext uri="{FF2B5EF4-FFF2-40B4-BE49-F238E27FC236}">
                  <a16:creationId xmlns:a16="http://schemas.microsoft.com/office/drawing/2014/main" id="{C0BA81F0-61EE-A99A-DAF9-1EFFA5482272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3642;p49">
              <a:extLst>
                <a:ext uri="{FF2B5EF4-FFF2-40B4-BE49-F238E27FC236}">
                  <a16:creationId xmlns:a16="http://schemas.microsoft.com/office/drawing/2014/main" id="{709A6CE1-C6F9-4556-B47E-51AFE8D0B36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" name="Google Shape;3636;p49">
            <a:extLst>
              <a:ext uri="{FF2B5EF4-FFF2-40B4-BE49-F238E27FC236}">
                <a16:creationId xmlns:a16="http://schemas.microsoft.com/office/drawing/2014/main" id="{A6BC4C18-0497-E05B-68DC-F8CCEC07FA43}"/>
              </a:ext>
            </a:extLst>
          </p:cNvPr>
          <p:cNvGrpSpPr/>
          <p:nvPr/>
        </p:nvGrpSpPr>
        <p:grpSpPr>
          <a:xfrm>
            <a:off x="8297850" y="2328180"/>
            <a:ext cx="207668" cy="230255"/>
            <a:chOff x="3300325" y="249875"/>
            <a:chExt cx="433725" cy="480900"/>
          </a:xfrm>
        </p:grpSpPr>
        <p:sp>
          <p:nvSpPr>
            <p:cNvPr id="16" name="Google Shape;3637;p49">
              <a:extLst>
                <a:ext uri="{FF2B5EF4-FFF2-40B4-BE49-F238E27FC236}">
                  <a16:creationId xmlns:a16="http://schemas.microsoft.com/office/drawing/2014/main" id="{57F1812A-7444-DDB1-395B-B958742372B1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3638;p49">
              <a:extLst>
                <a:ext uri="{FF2B5EF4-FFF2-40B4-BE49-F238E27FC236}">
                  <a16:creationId xmlns:a16="http://schemas.microsoft.com/office/drawing/2014/main" id="{483F354F-0C39-71C6-AC3B-11D7B78BF675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3639;p49">
              <a:extLst>
                <a:ext uri="{FF2B5EF4-FFF2-40B4-BE49-F238E27FC236}">
                  <a16:creationId xmlns:a16="http://schemas.microsoft.com/office/drawing/2014/main" id="{32490BE6-644C-2FE5-720A-82F60E78507A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3640;p49">
              <a:extLst>
                <a:ext uri="{FF2B5EF4-FFF2-40B4-BE49-F238E27FC236}">
                  <a16:creationId xmlns:a16="http://schemas.microsoft.com/office/drawing/2014/main" id="{7405C128-8299-E5AF-5ACB-52669643260D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3641;p49">
              <a:extLst>
                <a:ext uri="{FF2B5EF4-FFF2-40B4-BE49-F238E27FC236}">
                  <a16:creationId xmlns:a16="http://schemas.microsoft.com/office/drawing/2014/main" id="{94EA935D-CDF3-838A-792B-C0EAB2D3E934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3642;p49">
              <a:extLst>
                <a:ext uri="{FF2B5EF4-FFF2-40B4-BE49-F238E27FC236}">
                  <a16:creationId xmlns:a16="http://schemas.microsoft.com/office/drawing/2014/main" id="{37C33211-D997-8C09-0D86-05C405A68434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3636;p49">
            <a:extLst>
              <a:ext uri="{FF2B5EF4-FFF2-40B4-BE49-F238E27FC236}">
                <a16:creationId xmlns:a16="http://schemas.microsoft.com/office/drawing/2014/main" id="{26CFC769-0893-B357-E84F-1B2FEF6084BA}"/>
              </a:ext>
            </a:extLst>
          </p:cNvPr>
          <p:cNvGrpSpPr/>
          <p:nvPr/>
        </p:nvGrpSpPr>
        <p:grpSpPr>
          <a:xfrm>
            <a:off x="8297850" y="2784618"/>
            <a:ext cx="207668" cy="230255"/>
            <a:chOff x="3300325" y="249875"/>
            <a:chExt cx="433725" cy="480900"/>
          </a:xfrm>
        </p:grpSpPr>
        <p:sp>
          <p:nvSpPr>
            <p:cNvPr id="23" name="Google Shape;3637;p49">
              <a:extLst>
                <a:ext uri="{FF2B5EF4-FFF2-40B4-BE49-F238E27FC236}">
                  <a16:creationId xmlns:a16="http://schemas.microsoft.com/office/drawing/2014/main" id="{8BE0C5D6-09D5-20AC-64D5-23F863963B79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3638;p49">
              <a:extLst>
                <a:ext uri="{FF2B5EF4-FFF2-40B4-BE49-F238E27FC236}">
                  <a16:creationId xmlns:a16="http://schemas.microsoft.com/office/drawing/2014/main" id="{2DDC2A4B-0D66-EB2D-A08D-6A6DABA0FB0C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3639;p49">
              <a:extLst>
                <a:ext uri="{FF2B5EF4-FFF2-40B4-BE49-F238E27FC236}">
                  <a16:creationId xmlns:a16="http://schemas.microsoft.com/office/drawing/2014/main" id="{F38B8C37-2464-3347-BCC2-83264F7ABCEE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3640;p49">
              <a:extLst>
                <a:ext uri="{FF2B5EF4-FFF2-40B4-BE49-F238E27FC236}">
                  <a16:creationId xmlns:a16="http://schemas.microsoft.com/office/drawing/2014/main" id="{42C3C27C-9A60-B542-AA34-1C876C0B5CF9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3641;p49">
              <a:extLst>
                <a:ext uri="{FF2B5EF4-FFF2-40B4-BE49-F238E27FC236}">
                  <a16:creationId xmlns:a16="http://schemas.microsoft.com/office/drawing/2014/main" id="{EE951155-3DFC-A32C-5F47-FF00AB9E25B9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3642;p49">
              <a:extLst>
                <a:ext uri="{FF2B5EF4-FFF2-40B4-BE49-F238E27FC236}">
                  <a16:creationId xmlns:a16="http://schemas.microsoft.com/office/drawing/2014/main" id="{4FADDCC1-0985-DB94-9C83-5BF5B363F225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" name="Google Shape;3636;p49">
            <a:extLst>
              <a:ext uri="{FF2B5EF4-FFF2-40B4-BE49-F238E27FC236}">
                <a16:creationId xmlns:a16="http://schemas.microsoft.com/office/drawing/2014/main" id="{4C753087-55AC-CF52-2F2D-93C235D268C3}"/>
              </a:ext>
            </a:extLst>
          </p:cNvPr>
          <p:cNvGrpSpPr/>
          <p:nvPr/>
        </p:nvGrpSpPr>
        <p:grpSpPr>
          <a:xfrm>
            <a:off x="8297850" y="3241056"/>
            <a:ext cx="207668" cy="230255"/>
            <a:chOff x="3300325" y="249875"/>
            <a:chExt cx="433725" cy="480900"/>
          </a:xfrm>
        </p:grpSpPr>
        <p:sp>
          <p:nvSpPr>
            <p:cNvPr id="30" name="Google Shape;3637;p49">
              <a:extLst>
                <a:ext uri="{FF2B5EF4-FFF2-40B4-BE49-F238E27FC236}">
                  <a16:creationId xmlns:a16="http://schemas.microsoft.com/office/drawing/2014/main" id="{57C8155D-2E33-228A-6B53-2211FF360847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3638;p49">
              <a:extLst>
                <a:ext uri="{FF2B5EF4-FFF2-40B4-BE49-F238E27FC236}">
                  <a16:creationId xmlns:a16="http://schemas.microsoft.com/office/drawing/2014/main" id="{15205C64-08A0-F6D8-7D3B-E6D882F572A4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0" name="Google Shape;3639;p49">
              <a:extLst>
                <a:ext uri="{FF2B5EF4-FFF2-40B4-BE49-F238E27FC236}">
                  <a16:creationId xmlns:a16="http://schemas.microsoft.com/office/drawing/2014/main" id="{2EF18776-A499-264E-295E-7C58CAB1BB70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1" name="Google Shape;3640;p49">
              <a:extLst>
                <a:ext uri="{FF2B5EF4-FFF2-40B4-BE49-F238E27FC236}">
                  <a16:creationId xmlns:a16="http://schemas.microsoft.com/office/drawing/2014/main" id="{E89BEF09-180D-FB8A-0596-0AA94BF92E75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3" name="Google Shape;3641;p49">
              <a:extLst>
                <a:ext uri="{FF2B5EF4-FFF2-40B4-BE49-F238E27FC236}">
                  <a16:creationId xmlns:a16="http://schemas.microsoft.com/office/drawing/2014/main" id="{9EF9B14D-7A16-EC2D-FBFE-71BC2F237B9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4" name="Google Shape;3642;p49">
              <a:extLst>
                <a:ext uri="{FF2B5EF4-FFF2-40B4-BE49-F238E27FC236}">
                  <a16:creationId xmlns:a16="http://schemas.microsoft.com/office/drawing/2014/main" id="{7DE74A63-C244-5BD2-9CDB-857A171AB46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365" name="Google Shape;3636;p49">
            <a:extLst>
              <a:ext uri="{FF2B5EF4-FFF2-40B4-BE49-F238E27FC236}">
                <a16:creationId xmlns:a16="http://schemas.microsoft.com/office/drawing/2014/main" id="{C82C2BD0-02C3-98CD-E9C6-F00FF06BC38A}"/>
              </a:ext>
            </a:extLst>
          </p:cNvPr>
          <p:cNvGrpSpPr/>
          <p:nvPr/>
        </p:nvGrpSpPr>
        <p:grpSpPr>
          <a:xfrm>
            <a:off x="8297850" y="3697495"/>
            <a:ext cx="207668" cy="230255"/>
            <a:chOff x="3300325" y="249875"/>
            <a:chExt cx="433725" cy="480900"/>
          </a:xfrm>
        </p:grpSpPr>
        <p:sp>
          <p:nvSpPr>
            <p:cNvPr id="15366" name="Google Shape;3637;p49">
              <a:extLst>
                <a:ext uri="{FF2B5EF4-FFF2-40B4-BE49-F238E27FC236}">
                  <a16:creationId xmlns:a16="http://schemas.microsoft.com/office/drawing/2014/main" id="{0807FEA5-539E-233A-AB43-688C98FB75D3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7" name="Google Shape;3638;p49">
              <a:extLst>
                <a:ext uri="{FF2B5EF4-FFF2-40B4-BE49-F238E27FC236}">
                  <a16:creationId xmlns:a16="http://schemas.microsoft.com/office/drawing/2014/main" id="{8C996DF9-102B-C29F-FF2D-A8841D5A2E55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8" name="Google Shape;3639;p49">
              <a:extLst>
                <a:ext uri="{FF2B5EF4-FFF2-40B4-BE49-F238E27FC236}">
                  <a16:creationId xmlns:a16="http://schemas.microsoft.com/office/drawing/2014/main" id="{9C89C412-500C-7AF7-D84D-AF0210CC7C7E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9" name="Google Shape;3640;p49">
              <a:extLst>
                <a:ext uri="{FF2B5EF4-FFF2-40B4-BE49-F238E27FC236}">
                  <a16:creationId xmlns:a16="http://schemas.microsoft.com/office/drawing/2014/main" id="{19195145-4832-4436-E4B2-4328F0B22E9B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70" name="Google Shape;3641;p49">
              <a:extLst>
                <a:ext uri="{FF2B5EF4-FFF2-40B4-BE49-F238E27FC236}">
                  <a16:creationId xmlns:a16="http://schemas.microsoft.com/office/drawing/2014/main" id="{487ACE2D-1FA2-375B-CB9D-77A62B45FA8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71" name="Google Shape;3642;p49">
              <a:extLst>
                <a:ext uri="{FF2B5EF4-FFF2-40B4-BE49-F238E27FC236}">
                  <a16:creationId xmlns:a16="http://schemas.microsoft.com/office/drawing/2014/main" id="{F5D41891-277F-EFE5-4A94-85CAAFE1D51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776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Recommendations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4" name="Google Shape;174;p27">
            <a:extLst>
              <a:ext uri="{FF2B5EF4-FFF2-40B4-BE49-F238E27FC236}">
                <a16:creationId xmlns:a16="http://schemas.microsoft.com/office/drawing/2014/main" id="{0F376A0C-3190-68D6-0D0D-EB658AE921BC}"/>
              </a:ext>
            </a:extLst>
          </p:cNvPr>
          <p:cNvSpPr/>
          <p:nvPr/>
        </p:nvSpPr>
        <p:spPr>
          <a:xfrm>
            <a:off x="4911646" y="257175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" name="Google Shape;174;p27">
            <a:extLst>
              <a:ext uri="{FF2B5EF4-FFF2-40B4-BE49-F238E27FC236}">
                <a16:creationId xmlns:a16="http://schemas.microsoft.com/office/drawing/2014/main" id="{6283F5F7-EBF5-6FFB-6C6D-3B428021EB77}"/>
              </a:ext>
            </a:extLst>
          </p:cNvPr>
          <p:cNvSpPr/>
          <p:nvPr/>
        </p:nvSpPr>
        <p:spPr>
          <a:xfrm>
            <a:off x="7086155" y="257175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74;p27">
            <a:extLst>
              <a:ext uri="{FF2B5EF4-FFF2-40B4-BE49-F238E27FC236}">
                <a16:creationId xmlns:a16="http://schemas.microsoft.com/office/drawing/2014/main" id="{D8BE2515-EDAB-7571-5687-F81DD6CFFD7D}"/>
              </a:ext>
            </a:extLst>
          </p:cNvPr>
          <p:cNvSpPr/>
          <p:nvPr/>
        </p:nvSpPr>
        <p:spPr>
          <a:xfrm>
            <a:off x="5993992" y="89655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FD1E-6C06-CC08-9FC2-14CF69F13F50}"/>
              </a:ext>
            </a:extLst>
          </p:cNvPr>
          <p:cNvSpPr txBox="1"/>
          <p:nvPr/>
        </p:nvSpPr>
        <p:spPr>
          <a:xfrm>
            <a:off x="6205830" y="1254307"/>
            <a:ext cx="150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FFFF"/>
                </a:solidFill>
                <a:latin typeface="+mj-lt"/>
              </a:rPr>
              <a:t>Government Regulations through laws and ISP blacklist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8C21F-B96F-A1CD-D173-7F42A12B90D7}"/>
              </a:ext>
            </a:extLst>
          </p:cNvPr>
          <p:cNvSpPr txBox="1"/>
          <p:nvPr/>
        </p:nvSpPr>
        <p:spPr>
          <a:xfrm>
            <a:off x="5121058" y="3147740"/>
            <a:ext cx="1509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FFFF"/>
                </a:solidFill>
                <a:latin typeface="+mj-lt"/>
              </a:rPr>
              <a:t>Opensource URL blacklist</a:t>
            </a:r>
          </a:p>
          <a:p>
            <a:pPr algn="ctr"/>
            <a:r>
              <a:rPr lang="en-SG" dirty="0">
                <a:solidFill>
                  <a:srgbClr val="FFFFFF"/>
                </a:solidFill>
                <a:latin typeface="+mj-lt"/>
              </a:rPr>
              <a:t>(</a:t>
            </a:r>
            <a:r>
              <a:rPr lang="en-SG" dirty="0">
                <a:solidFill>
                  <a:srgbClr val="FFFFFF"/>
                </a:solidFill>
                <a:latin typeface="+mj-lt"/>
                <a:hlinkClick r:id="rId3"/>
              </a:rPr>
              <a:t>GitHub</a:t>
            </a:r>
            <a:r>
              <a:rPr lang="en-SG" dirty="0">
                <a:solidFill>
                  <a:srgbClr val="FFFFFF"/>
                </a:solidFill>
                <a:latin typeface="+mj-lt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BD10EE-BD9D-B34A-7AA3-2D8592EF3658}"/>
              </a:ext>
            </a:extLst>
          </p:cNvPr>
          <p:cNvGrpSpPr/>
          <p:nvPr/>
        </p:nvGrpSpPr>
        <p:grpSpPr>
          <a:xfrm>
            <a:off x="7297993" y="2930622"/>
            <a:ext cx="1509824" cy="952832"/>
            <a:chOff x="4783838" y="2653124"/>
            <a:chExt cx="1509824" cy="9528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50F0C4-84DC-0049-BF11-E7AD4F52B246}"/>
                </a:ext>
              </a:extLst>
            </p:cNvPr>
            <p:cNvSpPr txBox="1"/>
            <p:nvPr/>
          </p:nvSpPr>
          <p:spPr>
            <a:xfrm>
              <a:off x="4783838" y="3298179"/>
              <a:ext cx="1509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FFFF"/>
                  </a:solidFill>
                  <a:latin typeface="+mj-lt"/>
                </a:rPr>
                <a:t>ViShield</a:t>
              </a:r>
            </a:p>
          </p:txBody>
        </p:sp>
        <p:pic>
          <p:nvPicPr>
            <p:cNvPr id="11" name="Picture 1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52DB6C5B-CF32-1553-4255-BE2A0E031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5755" y="2653124"/>
              <a:ext cx="625990" cy="645055"/>
            </a:xfrm>
            <a:prstGeom prst="rect">
              <a:avLst/>
            </a:prstGeom>
          </p:spPr>
        </p:pic>
      </p:grpSp>
      <p:sp>
        <p:nvSpPr>
          <p:cNvPr id="12" name="Google Shape;165;p26">
            <a:extLst>
              <a:ext uri="{FF2B5EF4-FFF2-40B4-BE49-F238E27FC236}">
                <a16:creationId xmlns:a16="http://schemas.microsoft.com/office/drawing/2014/main" id="{B283DC2C-4EB7-77E7-9DF0-7BE2AFC3B4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Always rely on </a:t>
            </a:r>
            <a:r>
              <a:rPr lang="en" u="sng" dirty="0">
                <a:solidFill>
                  <a:schemeClr val="lt1"/>
                </a:solidFill>
              </a:rPr>
              <a:t>multiple redundancies </a:t>
            </a:r>
            <a:r>
              <a:rPr lang="en" dirty="0">
                <a:solidFill>
                  <a:schemeClr val="lt1"/>
                </a:solidFill>
              </a:rPr>
              <a:t>to perform our task reliabily and effectively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" name="Google Shape;157;p25">
            <a:extLst>
              <a:ext uri="{FF2B5EF4-FFF2-40B4-BE49-F238E27FC236}">
                <a16:creationId xmlns:a16="http://schemas.microsoft.com/office/drawing/2014/main" id="{A8C03E54-2CE5-2E68-9428-D952E13B5F99}"/>
              </a:ext>
            </a:extLst>
          </p:cNvPr>
          <p:cNvSpPr txBox="1">
            <a:spLocks/>
          </p:cNvSpPr>
          <p:nvPr/>
        </p:nvSpPr>
        <p:spPr>
          <a:xfrm flipH="1">
            <a:off x="5471092" y="1420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>
                <a:latin typeface="Nunito Sans ExtraBold" pitchFamily="2" charset="0"/>
              </a:rPr>
              <a:t>3 Prong Approach</a:t>
            </a:r>
          </a:p>
        </p:txBody>
      </p:sp>
    </p:spTree>
    <p:extLst>
      <p:ext uri="{BB962C8B-B14F-4D97-AF65-F5344CB8AC3E}">
        <p14:creationId xmlns:p14="http://schemas.microsoft.com/office/powerpoint/2010/main" val="2847227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2266950" y="1991925"/>
            <a:ext cx="46101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-SG" dirty="0">
                <a:solidFill>
                  <a:schemeClr val="lt1"/>
                </a:solidFill>
              </a:rPr>
              <a:t>Continue to improve on </a:t>
            </a:r>
            <a:r>
              <a:rPr lang="en-SG" dirty="0"/>
              <a:t>Instance Segmentation results</a:t>
            </a: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-SG" dirty="0">
                <a:solidFill>
                  <a:schemeClr val="lt1"/>
                </a:solidFill>
              </a:rPr>
              <a:t>Explore deeper on video instance segmentation such as IDOL</a:t>
            </a:r>
          </a:p>
          <a:p>
            <a:pPr marL="241300" indent="-171450">
              <a:spcBef>
                <a:spcPts val="300"/>
              </a:spcBef>
              <a:buSzPts val="700"/>
              <a:buFont typeface="Roboto Slab Light"/>
              <a:buChar char="⬣"/>
            </a:pPr>
            <a:r>
              <a:rPr lang="en-SG" dirty="0">
                <a:solidFill>
                  <a:schemeClr val="lt1"/>
                </a:solidFill>
              </a:rPr>
              <a:t>Expand feature to allow segmentation on YouTube or Live Stream</a:t>
            </a: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-SG" dirty="0"/>
              <a:t>Expand filters to include negative sentiment texts, car plates, road sign</a:t>
            </a: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endParaRPr lang="en-SG" dirty="0">
              <a:solidFill>
                <a:schemeClr val="lt1"/>
              </a:solidFill>
            </a:endParaRPr>
          </a:p>
        </p:txBody>
      </p:sp>
      <p:sp>
        <p:nvSpPr>
          <p:cNvPr id="469" name="Google Shape;469;p42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Steps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DCE304-A4F1-45BC-B77E-671148EDC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07" y="3757613"/>
            <a:ext cx="2636269" cy="129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YouTube logo: a history | Creative Bloq">
            <a:extLst>
              <a:ext uri="{FF2B5EF4-FFF2-40B4-BE49-F238E27FC236}">
                <a16:creationId xmlns:a16="http://schemas.microsoft.com/office/drawing/2014/main" id="{D271EFBF-F141-083D-FB38-503E9176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39" y="4055514"/>
            <a:ext cx="1245263" cy="6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A982B40-CDF3-411F-6548-B9A8664A7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2" y="1071560"/>
            <a:ext cx="4317698" cy="3238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05BD506-2C68-AB28-7C16-9071E12C811E}"/>
              </a:ext>
            </a:extLst>
          </p:cNvPr>
          <p:cNvGrpSpPr/>
          <p:nvPr/>
        </p:nvGrpSpPr>
        <p:grpSpPr>
          <a:xfrm flipH="1">
            <a:off x="4400550" y="-406713"/>
            <a:ext cx="4544319" cy="5718804"/>
            <a:chOff x="209547" y="-435288"/>
            <a:chExt cx="4544319" cy="5718804"/>
          </a:xfrm>
          <a:solidFill>
            <a:schemeClr val="bg1"/>
          </a:solidFill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B2147791-816F-B89F-73AB-78AAF5B352AB}"/>
                </a:ext>
              </a:extLst>
            </p:cNvPr>
            <p:cNvSpPr/>
            <p:nvPr/>
          </p:nvSpPr>
          <p:spPr>
            <a:xfrm flipH="1">
              <a:off x="209547" y="-435288"/>
              <a:ext cx="4544319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ADD0E19-1CB4-5056-E92D-43CBD5F98782}"/>
                </a:ext>
              </a:extLst>
            </p:cNvPr>
            <p:cNvSpPr/>
            <p:nvPr/>
          </p:nvSpPr>
          <p:spPr>
            <a:xfrm flipH="1" flipV="1">
              <a:off x="209547" y="2424114"/>
              <a:ext cx="4544319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53" name="Google Shape;453;p41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454" name="Google Shape;454;p41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Er Jie Yong</a:t>
            </a:r>
            <a:br>
              <a:rPr lang="en-SG" dirty="0"/>
            </a:br>
            <a:r>
              <a:rPr lang="en-SG" dirty="0"/>
              <a:t>erjieyong@gmail.com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432DF07D-5649-125F-C796-3E3CF2347595}"/>
              </a:ext>
            </a:extLst>
          </p:cNvPr>
          <p:cNvSpPr txBox="1">
            <a:spLocks/>
          </p:cNvSpPr>
          <p:nvPr/>
        </p:nvSpPr>
        <p:spPr>
          <a:xfrm>
            <a:off x="3999944" y="3127867"/>
            <a:ext cx="3281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r>
              <a:rPr lang="en-SG" b="1" dirty="0">
                <a:latin typeface="+mj-lt"/>
              </a:rPr>
              <a:t>Special Thanks:</a:t>
            </a:r>
          </a:p>
          <a:p>
            <a:r>
              <a:rPr lang="en-SG" dirty="0"/>
              <a:t>Shilpa, Instructor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0905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7" r="31237"/>
          <a:stretch/>
        </p:blipFill>
        <p:spPr>
          <a:xfrm>
            <a:off x="1657350" y="0"/>
            <a:ext cx="3448054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9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8" name="Google Shape;198;p29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9" name="Google Shape;199;p29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29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IMAGINE</a:t>
            </a:r>
            <a:br>
              <a:rPr lang="en-GB" dirty="0">
                <a:solidFill>
                  <a:schemeClr val="lt1"/>
                </a:solidFill>
              </a:rPr>
            </a:br>
            <a:r>
              <a:rPr lang="en-GB" dirty="0">
                <a:solidFill>
                  <a:schemeClr val="lt1"/>
                </a:solidFill>
              </a:rPr>
              <a:t>you are browsing the internet</a:t>
            </a:r>
          </a:p>
        </p:txBody>
      </p:sp>
      <p:sp>
        <p:nvSpPr>
          <p:cNvPr id="201" name="Google Shape;201;p29"/>
          <p:cNvSpPr txBox="1">
            <a:spLocks noGrp="1"/>
          </p:cNvSpPr>
          <p:nvPr>
            <p:ph type="ctrTitle" idx="2"/>
          </p:nvPr>
        </p:nvSpPr>
        <p:spPr>
          <a:xfrm>
            <a:off x="5744934" y="161717"/>
            <a:ext cx="813898" cy="390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Snakes</a:t>
            </a:r>
            <a:endParaRPr sz="1300" dirty="0"/>
          </a:p>
        </p:txBody>
      </p:sp>
      <p:pic>
        <p:nvPicPr>
          <p:cNvPr id="5122" name="Picture 2" descr="Snake Bite GIFs | Tenor">
            <a:extLst>
              <a:ext uri="{FF2B5EF4-FFF2-40B4-BE49-F238E27FC236}">
                <a16:creationId xmlns:a16="http://schemas.microsoft.com/office/drawing/2014/main" id="{91686599-37A9-A7B9-2FD0-88B02ABF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302" y="571425"/>
            <a:ext cx="1747348" cy="166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B2F311BF-DB4C-D5A7-AE4B-153E9DD0600A}"/>
              </a:ext>
            </a:extLst>
          </p:cNvPr>
          <p:cNvSpPr txBox="1">
            <a:spLocks/>
          </p:cNvSpPr>
          <p:nvPr/>
        </p:nvSpPr>
        <p:spPr>
          <a:xfrm>
            <a:off x="6439873" y="2494444"/>
            <a:ext cx="1240774" cy="39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SG" dirty="0"/>
              <a:t>Trypophobia </a:t>
            </a:r>
          </a:p>
        </p:txBody>
      </p:sp>
      <p:pic>
        <p:nvPicPr>
          <p:cNvPr id="5124" name="Picture 4" descr="Trypophobia GIFs | Tenor">
            <a:extLst>
              <a:ext uri="{FF2B5EF4-FFF2-40B4-BE49-F238E27FC236}">
                <a16:creationId xmlns:a16="http://schemas.microsoft.com/office/drawing/2014/main" id="{52EAA96C-2041-8334-94BE-FBB2EBFC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73" y="2904153"/>
            <a:ext cx="1904027" cy="19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89;p37">
            <a:extLst>
              <a:ext uri="{FF2B5EF4-FFF2-40B4-BE49-F238E27FC236}">
                <a16:creationId xmlns:a16="http://schemas.microsoft.com/office/drawing/2014/main" id="{C2B576D4-FABA-E38B-B7BD-6A0B43D11360}"/>
              </a:ext>
            </a:extLst>
          </p:cNvPr>
          <p:cNvSpPr txBox="1"/>
          <p:nvPr/>
        </p:nvSpPr>
        <p:spPr>
          <a:xfrm flipH="1">
            <a:off x="558000" y="1220468"/>
            <a:ext cx="1169976" cy="331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rgbClr val="FFFFFF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Trigger Warning!</a:t>
            </a:r>
            <a:endParaRPr sz="1100" dirty="0">
              <a:solidFill>
                <a:srgbClr val="FFFFF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026" name="Picture 2" descr="Run Running GIF - Run Running Let Me - Discover &amp; Share GIFs">
            <a:extLst>
              <a:ext uri="{FF2B5EF4-FFF2-40B4-BE49-F238E27FC236}">
                <a16:creationId xmlns:a16="http://schemas.microsoft.com/office/drawing/2014/main" id="{58AD0309-1351-8521-6908-69C5ACB5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141" y="1299121"/>
            <a:ext cx="4743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2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1" grpId="1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/>
          <p:nvPr/>
        </p:nvSpPr>
        <p:spPr>
          <a:xfrm rot="-194701">
            <a:off x="122490" y="468295"/>
            <a:ext cx="2983784" cy="258474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 rot="914792">
            <a:off x="6308390" y="2648494"/>
            <a:ext cx="2283885" cy="197801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Symptoms / Effects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711275" y="1079373"/>
            <a:ext cx="1637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Sweating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Chills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Shortness of breath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Nausea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Headaches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Numbness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Confusion or disorientation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Loss of appetite</a:t>
            </a:r>
            <a:endParaRPr sz="105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365" name="Google Shape;365;p34"/>
          <p:cNvSpPr txBox="1"/>
          <p:nvPr/>
        </p:nvSpPr>
        <p:spPr>
          <a:xfrm flipH="1">
            <a:off x="348875" y="952648"/>
            <a:ext cx="2000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Nunito Sans"/>
                <a:ea typeface="Nunito Sans"/>
                <a:cs typeface="Nunito Sans"/>
                <a:sym typeface="Nunito Sans"/>
              </a:rPr>
              <a:t>Short term</a:t>
            </a:r>
            <a:endParaRPr sz="13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6781725" y="3204097"/>
            <a:ext cx="1637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Constant Anxiety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Panic Attack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Suicidal (Hate Speech)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latin typeface="Assistant Light"/>
                <a:ea typeface="Assistant Light"/>
                <a:cs typeface="Assistant Light"/>
                <a:sym typeface="Assistant Light"/>
              </a:rPr>
              <a:t>Change in Character &amp; Values (Violence and pornography)</a:t>
            </a:r>
          </a:p>
        </p:txBody>
      </p:sp>
      <p:sp>
        <p:nvSpPr>
          <p:cNvPr id="367" name="Google Shape;367;p34"/>
          <p:cNvSpPr txBox="1"/>
          <p:nvPr/>
        </p:nvSpPr>
        <p:spPr>
          <a:xfrm flipH="1">
            <a:off x="6781725" y="3135422"/>
            <a:ext cx="20001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Nunito Sans"/>
                <a:ea typeface="Nunito Sans"/>
                <a:cs typeface="Nunito Sans"/>
                <a:sym typeface="Nunito Sans"/>
              </a:rPr>
              <a:t>Long Term</a:t>
            </a:r>
            <a:endParaRPr sz="13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" name="Picture 2" descr="grayscale photo of woman covering her face">
            <a:extLst>
              <a:ext uri="{FF2B5EF4-FFF2-40B4-BE49-F238E27FC236}">
                <a16:creationId xmlns:a16="http://schemas.microsoft.com/office/drawing/2014/main" id="{0EFB8209-BF9B-AFF0-5A3A-E372B695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77" y="-36236"/>
            <a:ext cx="3695998" cy="556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3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/>
          <p:nvPr/>
        </p:nvSpPr>
        <p:spPr>
          <a:xfrm>
            <a:off x="1866900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Google Shape;379;p36"/>
          <p:cNvSpPr txBox="1"/>
          <p:nvPr/>
        </p:nvSpPr>
        <p:spPr>
          <a:xfrm>
            <a:off x="5303747" y="1336500"/>
            <a:ext cx="2250735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Open Sourced / Custom URL </a:t>
            </a:r>
            <a:r>
              <a:rPr lang="en-SG" sz="13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Hostlist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2" name="Google Shape;382;p36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3072366" cy="466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Solution: URL Blacklist</a:t>
            </a:r>
            <a:endParaRPr dirty="0"/>
          </a:p>
        </p:txBody>
      </p:sp>
      <p:sp>
        <p:nvSpPr>
          <p:cNvPr id="5" name="Google Shape;379;p36">
            <a:extLst>
              <a:ext uri="{FF2B5EF4-FFF2-40B4-BE49-F238E27FC236}">
                <a16:creationId xmlns:a16="http://schemas.microsoft.com/office/drawing/2014/main" id="{93E9DB8B-CD83-99CA-02B3-D2A27B55289A}"/>
              </a:ext>
            </a:extLst>
          </p:cNvPr>
          <p:cNvSpPr txBox="1"/>
          <p:nvPr/>
        </p:nvSpPr>
        <p:spPr>
          <a:xfrm>
            <a:off x="1172811" y="1190733"/>
            <a:ext cx="2250735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Government Blacklist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B8D379-FFDA-41CC-0F99-3F7296E1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1" y="2016145"/>
            <a:ext cx="3234583" cy="24259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54CD45-E5A1-9D8F-15DB-B935E388E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43" y="2016145"/>
            <a:ext cx="3879503" cy="24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07D287-A4DB-DFAA-6D4B-D6D65B8077C9}"/>
              </a:ext>
            </a:extLst>
          </p:cNvPr>
          <p:cNvGrpSpPr/>
          <p:nvPr/>
        </p:nvGrpSpPr>
        <p:grpSpPr>
          <a:xfrm>
            <a:off x="3238279" y="1683531"/>
            <a:ext cx="2250735" cy="3402550"/>
            <a:chOff x="3238279" y="1683531"/>
            <a:chExt cx="2250735" cy="3402550"/>
          </a:xfrm>
        </p:grpSpPr>
        <p:pic>
          <p:nvPicPr>
            <p:cNvPr id="2050" name="Picture 2" descr="Whack A Mole GIFs | Tenor">
              <a:extLst>
                <a:ext uri="{FF2B5EF4-FFF2-40B4-BE49-F238E27FC236}">
                  <a16:creationId xmlns:a16="http://schemas.microsoft.com/office/drawing/2014/main" id="{0A99BA79-FD02-3B4C-6AD7-1E083FADD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897" y="1683531"/>
              <a:ext cx="2095500" cy="2886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379;p36">
              <a:extLst>
                <a:ext uri="{FF2B5EF4-FFF2-40B4-BE49-F238E27FC236}">
                  <a16:creationId xmlns:a16="http://schemas.microsoft.com/office/drawing/2014/main" id="{AA72E638-7385-A657-396D-1AA75F8471F9}"/>
                </a:ext>
              </a:extLst>
            </p:cNvPr>
            <p:cNvSpPr txBox="1"/>
            <p:nvPr/>
          </p:nvSpPr>
          <p:spPr>
            <a:xfrm>
              <a:off x="3238279" y="4441381"/>
              <a:ext cx="2250735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300" b="1" dirty="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Whack-a-mole</a:t>
              </a:r>
              <a:endParaRPr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7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about everyday sites?</a:t>
            </a:r>
            <a:endParaRPr dirty="0"/>
          </a:p>
        </p:txBody>
      </p:sp>
      <p:sp>
        <p:nvSpPr>
          <p:cNvPr id="403" name="Google Shape;403;p39"/>
          <p:cNvSpPr/>
          <p:nvPr/>
        </p:nvSpPr>
        <p:spPr>
          <a:xfrm>
            <a:off x="6281297" y="1756677"/>
            <a:ext cx="1572129" cy="1361485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4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4"/>
                </a:lnTo>
                <a:lnTo>
                  <a:pt x="433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9"/>
          <p:cNvSpPr/>
          <p:nvPr/>
        </p:nvSpPr>
        <p:spPr>
          <a:xfrm>
            <a:off x="1123422" y="2389052"/>
            <a:ext cx="1571867" cy="1361485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9"/>
          <p:cNvSpPr/>
          <p:nvPr/>
        </p:nvSpPr>
        <p:spPr>
          <a:xfrm>
            <a:off x="3589112" y="1659424"/>
            <a:ext cx="1965378" cy="1702044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9"/>
          <p:cNvSpPr txBox="1"/>
          <p:nvPr/>
        </p:nvSpPr>
        <p:spPr>
          <a:xfrm>
            <a:off x="1148610" y="2822823"/>
            <a:ext cx="1571880" cy="4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StraitsTime / ChannelNewsAsia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7" name="Google Shape;407;p39"/>
          <p:cNvSpPr/>
          <p:nvPr/>
        </p:nvSpPr>
        <p:spPr>
          <a:xfrm>
            <a:off x="1903853" y="1035153"/>
            <a:ext cx="2353813" cy="2037600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9"/>
          <p:cNvSpPr txBox="1"/>
          <p:nvPr/>
        </p:nvSpPr>
        <p:spPr>
          <a:xfrm>
            <a:off x="2529825" y="18675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Facebook</a:t>
            </a:r>
            <a:endParaRPr sz="11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1" name="Google Shape;411;p39"/>
          <p:cNvSpPr txBox="1"/>
          <p:nvPr/>
        </p:nvSpPr>
        <p:spPr>
          <a:xfrm>
            <a:off x="5262773" y="3225683"/>
            <a:ext cx="135100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Hardwarezone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/ Reddit</a:t>
            </a:r>
            <a:endParaRPr sz="11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4782212" y="2443900"/>
            <a:ext cx="2227101" cy="1928666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3"/>
                </a:lnTo>
                <a:lnTo>
                  <a:pt x="43329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9"/>
          <p:cNvSpPr txBox="1"/>
          <p:nvPr/>
        </p:nvSpPr>
        <p:spPr>
          <a:xfrm>
            <a:off x="4021075" y="2281429"/>
            <a:ext cx="1101900" cy="45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Instagram / TikTok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6553852" y="226135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YouTube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4384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61D5-2077-F7E9-7FA7-907A64B897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altLang="zh-CN" dirty="0"/>
              <a:t>Everyday Sites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B6299-AD16-A110-D756-3E6094906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0" y="749886"/>
            <a:ext cx="3962837" cy="288145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AD2F3A2-6119-938A-2FE3-3E833E1A3F74}"/>
              </a:ext>
            </a:extLst>
          </p:cNvPr>
          <p:cNvGrpSpPr/>
          <p:nvPr/>
        </p:nvGrpSpPr>
        <p:grpSpPr>
          <a:xfrm>
            <a:off x="1781566" y="2489139"/>
            <a:ext cx="3300707" cy="2500535"/>
            <a:chOff x="2638620" y="2489139"/>
            <a:chExt cx="3300707" cy="25005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BD8BE2-E889-45B5-0D24-EEF87B84B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620" y="2489139"/>
              <a:ext cx="3300707" cy="250053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90D72A-11C1-DB45-2E32-63D089D4B0FD}"/>
                </a:ext>
              </a:extLst>
            </p:cNvPr>
            <p:cNvGrpSpPr/>
            <p:nvPr/>
          </p:nvGrpSpPr>
          <p:grpSpPr>
            <a:xfrm>
              <a:off x="2897558" y="3367043"/>
              <a:ext cx="2902952" cy="1511537"/>
              <a:chOff x="2897558" y="3367043"/>
              <a:chExt cx="2902952" cy="1511537"/>
            </a:xfrm>
          </p:grpSpPr>
          <p:pic>
            <p:nvPicPr>
              <p:cNvPr id="2050" name="Picture 2" descr="Free Vector | Grey pixelated pattern">
                <a:extLst>
                  <a:ext uri="{FF2B5EF4-FFF2-40B4-BE49-F238E27FC236}">
                    <a16:creationId xmlns:a16="http://schemas.microsoft.com/office/drawing/2014/main" id="{ED5A06CA-8DB4-E9F5-C4A1-59345EE9A1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7558" y="3367043"/>
                <a:ext cx="1511537" cy="1511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Free Vector | Grey pixelated pattern">
                <a:extLst>
                  <a:ext uri="{FF2B5EF4-FFF2-40B4-BE49-F238E27FC236}">
                    <a16:creationId xmlns:a16="http://schemas.microsoft.com/office/drawing/2014/main" id="{35E50522-0AAA-094E-4AFD-EE3ACB2B78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8973" y="3367043"/>
                <a:ext cx="1511537" cy="1511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714BDD-5916-4DEE-2EFC-BABBEF94F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87" y="857953"/>
            <a:ext cx="4181747" cy="28814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091B0F5-9A82-5BA8-C694-9917BD594215}"/>
              </a:ext>
            </a:extLst>
          </p:cNvPr>
          <p:cNvGrpSpPr/>
          <p:nvPr/>
        </p:nvGrpSpPr>
        <p:grpSpPr>
          <a:xfrm>
            <a:off x="6185551" y="2417924"/>
            <a:ext cx="3246210" cy="2725576"/>
            <a:chOff x="6006089" y="2417924"/>
            <a:chExt cx="3246210" cy="27255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847D9C-FF3C-430E-E7C1-08CD6A587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089" y="2417924"/>
              <a:ext cx="2615806" cy="2571750"/>
            </a:xfrm>
            <a:prstGeom prst="rect">
              <a:avLst/>
            </a:prstGeom>
          </p:spPr>
        </p:pic>
        <p:pic>
          <p:nvPicPr>
            <p:cNvPr id="14" name="Picture 2" descr="Free Vector | Grey pixelated pattern">
              <a:extLst>
                <a:ext uri="{FF2B5EF4-FFF2-40B4-BE49-F238E27FC236}">
                  <a16:creationId xmlns:a16="http://schemas.microsoft.com/office/drawing/2014/main" id="{75727AF2-EBE9-61E4-8193-1A6415E8A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0675" y="2417924"/>
              <a:ext cx="829478" cy="829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nstagram Logo and symbol, meaning, history, PNG, brand">
              <a:extLst>
                <a:ext uri="{FF2B5EF4-FFF2-40B4-BE49-F238E27FC236}">
                  <a16:creationId xmlns:a16="http://schemas.microsoft.com/office/drawing/2014/main" id="{A9C1D8CE-3E81-9518-E855-3AB2482AE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979" y="4480132"/>
              <a:ext cx="1179320" cy="66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978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an cutting brown tree during daytime">
            <a:extLst>
              <a:ext uri="{FF2B5EF4-FFF2-40B4-BE49-F238E27FC236}">
                <a16:creationId xmlns:a16="http://schemas.microsoft.com/office/drawing/2014/main" id="{79415EE1-58DA-FDE0-31C7-6C395097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25" y="-1860551"/>
            <a:ext cx="5743575" cy="861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Google Shape;163;p26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What can we do?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249166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How can we prevent users from getting bombarded by undesirable Images and Videos?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088526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Nunito Sans"/>
        <a:ea typeface=""/>
        <a:cs typeface=""/>
      </a:majorFont>
      <a:minorFont>
        <a:latin typeface="Assistan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3022</TotalTime>
  <Words>1904</Words>
  <Application>Microsoft Office PowerPoint</Application>
  <PresentationFormat>On-screen Show (16:9)</PresentationFormat>
  <Paragraphs>510</Paragraphs>
  <Slides>39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Assistant Light</vt:lpstr>
      <vt:lpstr>Nunito Sans</vt:lpstr>
      <vt:lpstr>Pontano Sans</vt:lpstr>
      <vt:lpstr>Nunito Sans ExtraBold</vt:lpstr>
      <vt:lpstr>Cambria Math</vt:lpstr>
      <vt:lpstr>Roboto Slab Light</vt:lpstr>
      <vt:lpstr>Arial</vt:lpstr>
      <vt:lpstr>Roboto</vt:lpstr>
      <vt:lpstr>Marketing Newsletter</vt:lpstr>
      <vt:lpstr>ViShield</vt:lpstr>
      <vt:lpstr>The INTERNET</vt:lpstr>
      <vt:lpstr>Phobia Triggers A phobia is an anxiety disorder defined by a persistent and excessive fear of an object or situation</vt:lpstr>
      <vt:lpstr>IMAGINE you are browsing the internet</vt:lpstr>
      <vt:lpstr>Symptoms / Effects</vt:lpstr>
      <vt:lpstr>Current Solution: URL Blacklist</vt:lpstr>
      <vt:lpstr>What about everyday sites?</vt:lpstr>
      <vt:lpstr>Everyday Sites</vt:lpstr>
      <vt:lpstr>What can we do?</vt:lpstr>
      <vt:lpstr>Machine Learning Incorporated</vt:lpstr>
      <vt:lpstr>Real-time Image Filter</vt:lpstr>
      <vt:lpstr>PowerPoint Presentation</vt:lpstr>
      <vt:lpstr>Convolutional Neural Network Feature Selection</vt:lpstr>
      <vt:lpstr>Fully Connected Network Relationship  Classification</vt:lpstr>
      <vt:lpstr>PowerPoint Presentation</vt:lpstr>
      <vt:lpstr>Real-time Image Filter</vt:lpstr>
      <vt:lpstr>Chrome Extension Planning  Business Requirements &amp; Success Factors</vt:lpstr>
      <vt:lpstr>Fulfilling Business Requirements</vt:lpstr>
      <vt:lpstr>Model Architecture</vt:lpstr>
      <vt:lpstr>Metrics</vt:lpstr>
      <vt:lpstr>Showcase</vt:lpstr>
      <vt:lpstr>CHROME / EDGE EXTENTION</vt:lpstr>
      <vt:lpstr>Chrome Extension</vt:lpstr>
      <vt:lpstr>Streamlit Planning  Business Requirements &amp; Success Factors</vt:lpstr>
      <vt:lpstr>Fulfilling Business Requirements</vt:lpstr>
      <vt:lpstr>Data Preparation</vt:lpstr>
      <vt:lpstr>4. Active Learning</vt:lpstr>
      <vt:lpstr>Model Architecture</vt:lpstr>
      <vt:lpstr>Metric Explanation AP</vt:lpstr>
      <vt:lpstr>Metric Explanation AP</vt:lpstr>
      <vt:lpstr>Active Learning Metrics</vt:lpstr>
      <vt:lpstr>Active Learning Metrics</vt:lpstr>
      <vt:lpstr>SHOWCASE</vt:lpstr>
      <vt:lpstr>Streamlit</vt:lpstr>
      <vt:lpstr>Video Segmentation Example</vt:lpstr>
      <vt:lpstr>CONCLUSION</vt:lpstr>
      <vt:lpstr>Recommendations</vt:lpstr>
      <vt:lpstr>Future Steps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NEWSLETTER</dc:title>
  <cp:lastModifiedBy>jieyong.er.2010@business.smu.edu.sg</cp:lastModifiedBy>
  <cp:revision>24</cp:revision>
  <dcterms:modified xsi:type="dcterms:W3CDTF">2022-11-17T15:25:55Z</dcterms:modified>
</cp:coreProperties>
</file>